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6"/>
  </p:notesMasterIdLst>
  <p:sldIdLst>
    <p:sldId id="256" r:id="rId5"/>
    <p:sldId id="323" r:id="rId6"/>
    <p:sldId id="258" r:id="rId7"/>
    <p:sldId id="257" r:id="rId8"/>
    <p:sldId id="266" r:id="rId9"/>
    <p:sldId id="276" r:id="rId10"/>
    <p:sldId id="272" r:id="rId11"/>
    <p:sldId id="274" r:id="rId12"/>
    <p:sldId id="275" r:id="rId13"/>
    <p:sldId id="278" r:id="rId14"/>
    <p:sldId id="279" r:id="rId15"/>
    <p:sldId id="330" r:id="rId16"/>
    <p:sldId id="331" r:id="rId17"/>
    <p:sldId id="332" r:id="rId18"/>
    <p:sldId id="333" r:id="rId19"/>
    <p:sldId id="286" r:id="rId20"/>
    <p:sldId id="267" r:id="rId21"/>
    <p:sldId id="292" r:id="rId22"/>
    <p:sldId id="316" r:id="rId23"/>
    <p:sldId id="288" r:id="rId24"/>
    <p:sldId id="299" r:id="rId25"/>
    <p:sldId id="302" r:id="rId26"/>
    <p:sldId id="303" r:id="rId27"/>
    <p:sldId id="301" r:id="rId28"/>
    <p:sldId id="304" r:id="rId29"/>
    <p:sldId id="300" r:id="rId30"/>
    <p:sldId id="322" r:id="rId31"/>
    <p:sldId id="327" r:id="rId32"/>
    <p:sldId id="328" r:id="rId33"/>
    <p:sldId id="321" r:id="rId34"/>
    <p:sldId id="329"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6C4711D-2997-90EB-4CC1-37BE69BE84D7}" name="Greenwald, Bryon E CIV US AA" initials="GBECUA" userId="S::GREENWALDB@ndu.edu::8fe6e3f0-bd73-4657-abda-9872dae16ca3" providerId="AD"/>
  <p188:author id="{422680D8-A09E-1272-AC27-1FD5F19C7415}" name="Johnson, Larry P CIV US NDU" initials="JN" userId="S::johnsonl@ndu.edu::b678247b-402c-44da-b557-8c7a9c364b7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16E713-EE2C-4357-951D-5069785A0C0B}" v="97" dt="2022-07-13T20:02:06.253"/>
    <p1510:client id="{12BB0D46-C9F9-445A-851D-D0D132588349}" v="8" dt="2021-08-02T18:32:53.223"/>
    <p1510:client id="{1F2B4006-713D-4511-B8C8-0C19B5DE8A2F}" v="7" dt="2022-08-01T11:28:29.836"/>
    <p1510:client id="{2787E2D9-7ED0-4377-A35D-7FA8CC2243D5}" v="74" dt="2022-07-28T21:40:40.217"/>
    <p1510:client id="{31D61A36-F371-4D7A-9C72-A650B90BEEFF}" v="10" dt="2022-07-26T13:18:12.066"/>
    <p1510:client id="{320DC2CF-131F-4D90-964D-849BB8D048EC}" v="9" dt="2021-08-02T12:27:17.307"/>
    <p1510:client id="{540D959C-A818-41EB-8299-6870C5A979ED}" v="9" dt="2022-07-28T16:13:02.931"/>
    <p1510:client id="{6159B844-79E3-4267-898C-3D3CB367F648}" v="13" dt="2022-08-01T11:49:27.747"/>
    <p1510:client id="{6D3245D4-AA5F-4F8B-B8F2-B88F38159A4E}" v="25" dt="2022-07-26T12:56:07.390"/>
    <p1510:client id="{7DE0171E-4061-4FF0-B7E9-BC41F15BC586}" v="1" dt="2022-08-01T20:09:52.384"/>
    <p1510:client id="{7EEBA5D3-84E0-45E4-84A0-F583B6E65C03}" v="11" dt="2022-08-01T17:05:39.042"/>
    <p1510:client id="{91693D46-77DE-4A1E-A060-D651DF0E0760}" v="36" dt="2022-07-13T20:18:57.429"/>
    <p1510:client id="{C9E37E55-A022-4BD6-A947-51109B920D94}" v="6" dt="2021-08-02T19:30:17.780"/>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209" autoAdjust="0"/>
  </p:normalViewPr>
  <p:slideViewPr>
    <p:cSldViewPr snapToGrid="0">
      <p:cViewPr varScale="1">
        <p:scale>
          <a:sx n="79" d="100"/>
          <a:sy n="79" d="100"/>
        </p:scale>
        <p:origin x="1656" y="108"/>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8/10/relationships/authors" Targe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son, Larry P CIV US NDU" userId="S::johnsonl@ndu.edu::b678247b-402c-44da-b557-8c7a9c364b73" providerId="AD" clId="Web-{6159B844-79E3-4267-898C-3D3CB367F648}"/>
    <pc:docChg chg="modSld">
      <pc:chgData name="Johnson, Larry P CIV US NDU" userId="S::johnsonl@ndu.edu::b678247b-402c-44da-b557-8c7a9c364b73" providerId="AD" clId="Web-{6159B844-79E3-4267-898C-3D3CB367F648}" dt="2022-08-01T11:49:27.747" v="4" actId="20577"/>
      <pc:docMkLst>
        <pc:docMk/>
      </pc:docMkLst>
      <pc:sldChg chg="modSp">
        <pc:chgData name="Johnson, Larry P CIV US NDU" userId="S::johnsonl@ndu.edu::b678247b-402c-44da-b557-8c7a9c364b73" providerId="AD" clId="Web-{6159B844-79E3-4267-898C-3D3CB367F648}" dt="2022-08-01T11:48:15.993" v="2" actId="20577"/>
        <pc:sldMkLst>
          <pc:docMk/>
          <pc:sldMk cId="0" sldId="302"/>
        </pc:sldMkLst>
        <pc:spChg chg="mod">
          <ac:chgData name="Johnson, Larry P CIV US NDU" userId="S::johnsonl@ndu.edu::b678247b-402c-44da-b557-8c7a9c364b73" providerId="AD" clId="Web-{6159B844-79E3-4267-898C-3D3CB367F648}" dt="2022-08-01T11:48:15.993" v="2" actId="20577"/>
          <ac:spMkLst>
            <pc:docMk/>
            <pc:sldMk cId="0" sldId="302"/>
            <ac:spMk id="4" creationId="{00000000-0000-0000-0000-000000000000}"/>
          </ac:spMkLst>
        </pc:spChg>
      </pc:sldChg>
      <pc:sldChg chg="modSp">
        <pc:chgData name="Johnson, Larry P CIV US NDU" userId="S::johnsonl@ndu.edu::b678247b-402c-44da-b557-8c7a9c364b73" providerId="AD" clId="Web-{6159B844-79E3-4267-898C-3D3CB367F648}" dt="2022-08-01T11:49:27.747" v="4" actId="20577"/>
        <pc:sldMkLst>
          <pc:docMk/>
          <pc:sldMk cId="0" sldId="304"/>
        </pc:sldMkLst>
        <pc:spChg chg="mod">
          <ac:chgData name="Johnson, Larry P CIV US NDU" userId="S::johnsonl@ndu.edu::b678247b-402c-44da-b557-8c7a9c364b73" providerId="AD" clId="Web-{6159B844-79E3-4267-898C-3D3CB367F648}" dt="2022-08-01T11:49:27.747" v="4" actId="20577"/>
          <ac:spMkLst>
            <pc:docMk/>
            <pc:sldMk cId="0" sldId="304"/>
            <ac:spMk id="9" creationId="{00000000-0000-0000-0000-000000000000}"/>
          </ac:spMkLst>
        </pc:spChg>
      </pc:sldChg>
    </pc:docChg>
  </pc:docChgLst>
  <pc:docChgLst>
    <pc:chgData name="Johnson, Larry P CIV US NDU" userId="S::johnsonl@ndu.edu::b678247b-402c-44da-b557-8c7a9c364b73" providerId="AD" clId="Web-{1F2B4006-713D-4511-B8C8-0C19B5DE8A2F}"/>
    <pc:docChg chg="">
      <pc:chgData name="Johnson, Larry P CIV US NDU" userId="S::johnsonl@ndu.edu::b678247b-402c-44da-b557-8c7a9c364b73" providerId="AD" clId="Web-{1F2B4006-713D-4511-B8C8-0C19B5DE8A2F}" dt="2022-08-01T11:28:29.836" v="6"/>
      <pc:docMkLst>
        <pc:docMk/>
      </pc:docMkLst>
      <pc:sldChg chg="delCm">
        <pc:chgData name="Johnson, Larry P CIV US NDU" userId="S::johnsonl@ndu.edu::b678247b-402c-44da-b557-8c7a9c364b73" providerId="AD" clId="Web-{1F2B4006-713D-4511-B8C8-0C19B5DE8A2F}" dt="2022-08-01T11:28:29.836" v="6"/>
        <pc:sldMkLst>
          <pc:docMk/>
          <pc:sldMk cId="2088405705" sldId="318"/>
        </pc:sldMkLst>
      </pc:sldChg>
      <pc:sldChg chg="delCm">
        <pc:chgData name="Johnson, Larry P CIV US NDU" userId="S::johnsonl@ndu.edu::b678247b-402c-44da-b557-8c7a9c364b73" providerId="AD" clId="Web-{1F2B4006-713D-4511-B8C8-0C19B5DE8A2F}" dt="2022-08-01T11:27:44.771" v="4"/>
        <pc:sldMkLst>
          <pc:docMk/>
          <pc:sldMk cId="2056819108" sldId="327"/>
        </pc:sldMkLst>
      </pc:sldChg>
      <pc:sldChg chg="delCm">
        <pc:chgData name="Johnson, Larry P CIV US NDU" userId="S::johnsonl@ndu.edu::b678247b-402c-44da-b557-8c7a9c364b73" providerId="AD" clId="Web-{1F2B4006-713D-4511-B8C8-0C19B5DE8A2F}" dt="2022-08-01T11:27:53.006" v="5"/>
        <pc:sldMkLst>
          <pc:docMk/>
          <pc:sldMk cId="2403586177" sldId="328"/>
        </pc:sldMkLst>
      </pc:sldChg>
      <pc:sldChg chg="delCm">
        <pc:chgData name="Johnson, Larry P CIV US NDU" userId="S::johnsonl@ndu.edu::b678247b-402c-44da-b557-8c7a9c364b73" providerId="AD" clId="Web-{1F2B4006-713D-4511-B8C8-0C19B5DE8A2F}" dt="2022-08-01T11:26:38.392" v="0"/>
        <pc:sldMkLst>
          <pc:docMk/>
          <pc:sldMk cId="182428055" sldId="330"/>
        </pc:sldMkLst>
      </pc:sldChg>
      <pc:sldChg chg="delCm">
        <pc:chgData name="Johnson, Larry P CIV US NDU" userId="S::johnsonl@ndu.edu::b678247b-402c-44da-b557-8c7a9c364b73" providerId="AD" clId="Web-{1F2B4006-713D-4511-B8C8-0C19B5DE8A2F}" dt="2022-08-01T11:26:44.048" v="1"/>
        <pc:sldMkLst>
          <pc:docMk/>
          <pc:sldMk cId="568942558" sldId="331"/>
        </pc:sldMkLst>
      </pc:sldChg>
      <pc:sldChg chg="delCm">
        <pc:chgData name="Johnson, Larry P CIV US NDU" userId="S::johnsonl@ndu.edu::b678247b-402c-44da-b557-8c7a9c364b73" providerId="AD" clId="Web-{1F2B4006-713D-4511-B8C8-0C19B5DE8A2F}" dt="2022-08-01T11:26:49.205" v="2"/>
        <pc:sldMkLst>
          <pc:docMk/>
          <pc:sldMk cId="1005328447" sldId="332"/>
        </pc:sldMkLst>
      </pc:sldChg>
      <pc:sldChg chg="delCm">
        <pc:chgData name="Johnson, Larry P CIV US NDU" userId="S::johnsonl@ndu.edu::b678247b-402c-44da-b557-8c7a9c364b73" providerId="AD" clId="Web-{1F2B4006-713D-4511-B8C8-0C19B5DE8A2F}" dt="2022-08-01T11:26:55.096" v="3"/>
        <pc:sldMkLst>
          <pc:docMk/>
          <pc:sldMk cId="1679383922" sldId="333"/>
        </pc:sldMkLst>
      </pc:sldChg>
    </pc:docChg>
  </pc:docChgLst>
  <pc:docChgLst>
    <pc:chgData name="Knight, Richard A CAPT US NDU/AA" userId="S::richard.a.knight.mil@ndu.edu::3fcba5e7-f182-47ca-8c08-31fec64a351d" providerId="AD" clId="Web-{7EEBA5D3-84E0-45E4-84A0-F583B6E65C03}"/>
    <pc:docChg chg="delSld">
      <pc:chgData name="Knight, Richard A CAPT US NDU/AA" userId="S::richard.a.knight.mil@ndu.edu::3fcba5e7-f182-47ca-8c08-31fec64a351d" providerId="AD" clId="Web-{7EEBA5D3-84E0-45E4-84A0-F583B6E65C03}" dt="2022-08-01T17:05:39.042" v="10"/>
      <pc:docMkLst>
        <pc:docMk/>
      </pc:docMkLst>
      <pc:sldChg chg="del">
        <pc:chgData name="Knight, Richard A CAPT US NDU/AA" userId="S::richard.a.knight.mil@ndu.edu::3fcba5e7-f182-47ca-8c08-31fec64a351d" providerId="AD" clId="Web-{7EEBA5D3-84E0-45E4-84A0-F583B6E65C03}" dt="2022-08-01T17:03:38.616" v="0"/>
        <pc:sldMkLst>
          <pc:docMk/>
          <pc:sldMk cId="0" sldId="280"/>
        </pc:sldMkLst>
      </pc:sldChg>
      <pc:sldChg chg="del">
        <pc:chgData name="Knight, Richard A CAPT US NDU/AA" userId="S::richard.a.knight.mil@ndu.edu::3fcba5e7-f182-47ca-8c08-31fec64a351d" providerId="AD" clId="Web-{7EEBA5D3-84E0-45E4-84A0-F583B6E65C03}" dt="2022-08-01T17:03:58.883" v="5"/>
        <pc:sldMkLst>
          <pc:docMk/>
          <pc:sldMk cId="0" sldId="290"/>
        </pc:sldMkLst>
      </pc:sldChg>
      <pc:sldChg chg="del">
        <pc:chgData name="Knight, Richard A CAPT US NDU/AA" userId="S::richard.a.knight.mil@ndu.edu::3fcba5e7-f182-47ca-8c08-31fec64a351d" providerId="AD" clId="Web-{7EEBA5D3-84E0-45E4-84A0-F583B6E65C03}" dt="2022-08-01T17:04:00.273" v="6"/>
        <pc:sldMkLst>
          <pc:docMk/>
          <pc:sldMk cId="0" sldId="291"/>
        </pc:sldMkLst>
      </pc:sldChg>
      <pc:sldChg chg="del">
        <pc:chgData name="Knight, Richard A CAPT US NDU/AA" userId="S::richard.a.knight.mil@ndu.edu::3fcba5e7-f182-47ca-8c08-31fec64a351d" providerId="AD" clId="Web-{7EEBA5D3-84E0-45E4-84A0-F583B6E65C03}" dt="2022-08-01T17:04:36.384" v="8"/>
        <pc:sldMkLst>
          <pc:docMk/>
          <pc:sldMk cId="0" sldId="305"/>
        </pc:sldMkLst>
      </pc:sldChg>
      <pc:sldChg chg="del">
        <pc:chgData name="Knight, Richard A CAPT US NDU/AA" userId="S::richard.a.knight.mil@ndu.edu::3fcba5e7-f182-47ca-8c08-31fec64a351d" providerId="AD" clId="Web-{7EEBA5D3-84E0-45E4-84A0-F583B6E65C03}" dt="2022-08-01T17:05:39.042" v="10"/>
        <pc:sldMkLst>
          <pc:docMk/>
          <pc:sldMk cId="0" sldId="306"/>
        </pc:sldMkLst>
      </pc:sldChg>
      <pc:sldChg chg="del">
        <pc:chgData name="Knight, Richard A CAPT US NDU/AA" userId="S::richard.a.knight.mil@ndu.edu::3fcba5e7-f182-47ca-8c08-31fec64a351d" providerId="AD" clId="Web-{7EEBA5D3-84E0-45E4-84A0-F583B6E65C03}" dt="2022-08-01T17:05:37.776" v="9"/>
        <pc:sldMkLst>
          <pc:docMk/>
          <pc:sldMk cId="0" sldId="307"/>
        </pc:sldMkLst>
      </pc:sldChg>
      <pc:sldChg chg="del">
        <pc:chgData name="Knight, Richard A CAPT US NDU/AA" userId="S::richard.a.knight.mil@ndu.edu::3fcba5e7-f182-47ca-8c08-31fec64a351d" providerId="AD" clId="Web-{7EEBA5D3-84E0-45E4-84A0-F583B6E65C03}" dt="2022-08-01T17:03:54.804" v="4"/>
        <pc:sldMkLst>
          <pc:docMk/>
          <pc:sldMk cId="3810657330" sldId="317"/>
        </pc:sldMkLst>
      </pc:sldChg>
      <pc:sldChg chg="del">
        <pc:chgData name="Knight, Richard A CAPT US NDU/AA" userId="S::richard.a.knight.mil@ndu.edu::3fcba5e7-f182-47ca-8c08-31fec64a351d" providerId="AD" clId="Web-{7EEBA5D3-84E0-45E4-84A0-F583B6E65C03}" dt="2022-08-01T17:04:01.836" v="7"/>
        <pc:sldMkLst>
          <pc:docMk/>
          <pc:sldMk cId="2088405705" sldId="318"/>
        </pc:sldMkLst>
      </pc:sldChg>
      <pc:sldChg chg="del">
        <pc:chgData name="Knight, Richard A CAPT US NDU/AA" userId="S::richard.a.knight.mil@ndu.edu::3fcba5e7-f182-47ca-8c08-31fec64a351d" providerId="AD" clId="Web-{7EEBA5D3-84E0-45E4-84A0-F583B6E65C03}" dt="2022-08-01T17:03:41.835" v="1"/>
        <pc:sldMkLst>
          <pc:docMk/>
          <pc:sldMk cId="811031415" sldId="324"/>
        </pc:sldMkLst>
      </pc:sldChg>
      <pc:sldChg chg="del">
        <pc:chgData name="Knight, Richard A CAPT US NDU/AA" userId="S::richard.a.knight.mil@ndu.edu::3fcba5e7-f182-47ca-8c08-31fec64a351d" providerId="AD" clId="Web-{7EEBA5D3-84E0-45E4-84A0-F583B6E65C03}" dt="2022-08-01T17:03:44.773" v="2"/>
        <pc:sldMkLst>
          <pc:docMk/>
          <pc:sldMk cId="1391313151" sldId="325"/>
        </pc:sldMkLst>
      </pc:sldChg>
      <pc:sldChg chg="del">
        <pc:chgData name="Knight, Richard A CAPT US NDU/AA" userId="S::richard.a.knight.mil@ndu.edu::3fcba5e7-f182-47ca-8c08-31fec64a351d" providerId="AD" clId="Web-{7EEBA5D3-84E0-45E4-84A0-F583B6E65C03}" dt="2022-08-01T17:03:47.695" v="3"/>
        <pc:sldMkLst>
          <pc:docMk/>
          <pc:sldMk cId="362251298" sldId="326"/>
        </pc:sldMkLst>
      </pc:sldChg>
    </pc:docChg>
  </pc:docChgLst>
  <pc:docChgLst>
    <pc:chgData name="Johnson, Larry P CIV US NDU" userId="S::johnsonl@ndu.edu::b678247b-402c-44da-b557-8c7a9c364b73" providerId="AD" clId="Web-{7DE0171E-4061-4FF0-B7E9-BC41F15BC586}"/>
    <pc:docChg chg="">
      <pc:chgData name="Johnson, Larry P CIV US NDU" userId="S::johnsonl@ndu.edu::b678247b-402c-44da-b557-8c7a9c364b73" providerId="AD" clId="Web-{7DE0171E-4061-4FF0-B7E9-BC41F15BC586}" dt="2022-08-01T20:09:52.384" v="0"/>
      <pc:docMkLst>
        <pc:docMk/>
      </pc:docMkLst>
      <pc:sldChg chg="delCm">
        <pc:chgData name="Johnson, Larry P CIV US NDU" userId="S::johnsonl@ndu.edu::b678247b-402c-44da-b557-8c7a9c364b73" providerId="AD" clId="Web-{7DE0171E-4061-4FF0-B7E9-BC41F15BC586}" dt="2022-08-01T20:09:52.384" v="0"/>
        <pc:sldMkLst>
          <pc:docMk/>
          <pc:sldMk cId="2507760316" sldId="321"/>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600" b="1" dirty="0">
                <a:solidFill>
                  <a:schemeClr val="accent6"/>
                </a:solidFill>
              </a:rPr>
              <a:t>STUDENT DEMOGRAPHICS AY</a:t>
            </a:r>
            <a:r>
              <a:rPr lang="en-US" sz="1600" b="1" baseline="0" dirty="0">
                <a:solidFill>
                  <a:schemeClr val="accent6"/>
                </a:solidFill>
              </a:rPr>
              <a:t> 2022-23*</a:t>
            </a:r>
            <a:endParaRPr lang="en-US" sz="1600" b="1" dirty="0">
              <a:solidFill>
                <a:schemeClr val="accent6"/>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Column1</c:v>
                </c:pt>
              </c:strCache>
            </c:strRef>
          </c:tx>
          <c:dPt>
            <c:idx val="0"/>
            <c:bubble3D val="0"/>
            <c:spPr>
              <a:solidFill>
                <a:schemeClr val="bg2"/>
              </a:solidFill>
              <a:ln w="25400">
                <a:solidFill>
                  <a:schemeClr val="lt1"/>
                </a:solidFill>
              </a:ln>
              <a:effectLst/>
              <a:sp3d contourW="25400">
                <a:contourClr>
                  <a:schemeClr val="lt1"/>
                </a:contourClr>
              </a:sp3d>
            </c:spPr>
            <c:extLst>
              <c:ext xmlns:c16="http://schemas.microsoft.com/office/drawing/2014/chart" uri="{C3380CC4-5D6E-409C-BE32-E72D297353CC}">
                <c16:uniqueId val="{00000001-7883-4276-8DD6-4DBC2B9C8106}"/>
              </c:ext>
            </c:extLst>
          </c:dPt>
          <c:dPt>
            <c:idx val="1"/>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3-7883-4276-8DD6-4DBC2B9C8106}"/>
              </c:ext>
            </c:extLst>
          </c:dPt>
          <c:dPt>
            <c:idx val="2"/>
            <c:bubble3D val="0"/>
            <c:spPr>
              <a:solidFill>
                <a:schemeClr val="bg1">
                  <a:lumMod val="75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5-7883-4276-8DD6-4DBC2B9C8106}"/>
              </c:ext>
            </c:extLst>
          </c:dPt>
          <c:dLbls>
            <c:dLbl>
              <c:idx val="1"/>
              <c:layout>
                <c:manualLayout>
                  <c:x val="-4.7630845942107425E-2"/>
                  <c:y val="-1.3404439015431662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7883-4276-8DD6-4DBC2B9C8106}"/>
                </c:ext>
              </c:extLst>
            </c:dLbl>
            <c:dLbl>
              <c:idx val="2"/>
              <c:layout>
                <c:manualLayout>
                  <c:x val="-1.7861478253331294E-2"/>
                  <c:y val="3.0568898684315161E-2"/>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27747939043763814"/>
                      <c:h val="0.20981133339193841"/>
                    </c:manualLayout>
                  </c15:layout>
                </c:ext>
                <c:ext xmlns:c16="http://schemas.microsoft.com/office/drawing/2014/chart" uri="{C3380CC4-5D6E-409C-BE32-E72D297353CC}">
                  <c16:uniqueId val="{00000005-7883-4276-8DD6-4DBC2B9C8106}"/>
                </c:ext>
              </c:extLst>
            </c:dLbl>
            <c:numFmt formatCode="0%" sourceLinked="0"/>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Sheet1!$A$2:$A$4</c:f>
              <c:strCache>
                <c:ptCount val="3"/>
                <c:pt idx="0">
                  <c:v>Military</c:v>
                </c:pt>
                <c:pt idx="1">
                  <c:v>Civilian</c:v>
                </c:pt>
                <c:pt idx="2">
                  <c:v>International</c:v>
                </c:pt>
              </c:strCache>
            </c:strRef>
          </c:cat>
          <c:val>
            <c:numRef>
              <c:f>Sheet1!$B$2:$B$4</c:f>
              <c:numCache>
                <c:formatCode>General</c:formatCode>
                <c:ptCount val="3"/>
                <c:pt idx="0">
                  <c:v>0.50906344410876136</c:v>
                </c:pt>
                <c:pt idx="1">
                  <c:v>0.27341389728096677</c:v>
                </c:pt>
                <c:pt idx="2">
                  <c:v>0.2175226586102719</c:v>
                </c:pt>
              </c:numCache>
            </c:numRef>
          </c:val>
          <c:extLst>
            <c:ext xmlns:c16="http://schemas.microsoft.com/office/drawing/2014/chart" uri="{C3380CC4-5D6E-409C-BE32-E72D297353CC}">
              <c16:uniqueId val="{00000006-7883-4276-8DD6-4DBC2B9C8106}"/>
            </c:ext>
          </c:extLst>
        </c:ser>
        <c:dLbls>
          <c:showLegendKey val="0"/>
          <c:showVal val="0"/>
          <c:showCatName val="0"/>
          <c:showSerName val="0"/>
          <c:showPercent val="0"/>
          <c:showBubbleSize val="0"/>
          <c:showLeaderLines val="0"/>
        </c:dLbls>
      </c:pie3DChart>
      <c:spPr>
        <a:noFill/>
        <a:ln>
          <a:noFill/>
        </a:ln>
        <a:effectLst/>
      </c:spPr>
    </c:plotArea>
    <c:plotVisOnly val="1"/>
    <c:dispBlanksAs val="gap"/>
    <c:showDLblsOverMax val="0"/>
  </c:chart>
  <c:spPr>
    <a:noFill/>
    <a:ln>
      <a:solidFill>
        <a:schemeClr val="bg1">
          <a:lumMod val="75000"/>
        </a:schemeClr>
      </a:solid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b="1" dirty="0">
                <a:solidFill>
                  <a:schemeClr val="accent6"/>
                </a:solidFill>
              </a:rPr>
              <a:t>STUDENT DEMOGRAPHICS AY</a:t>
            </a:r>
            <a:r>
              <a:rPr lang="en-US" sz="1800" b="1" baseline="0" dirty="0">
                <a:solidFill>
                  <a:schemeClr val="accent6"/>
                </a:solidFill>
              </a:rPr>
              <a:t> 2022-23*</a:t>
            </a:r>
            <a:endParaRPr lang="en-US" sz="1800" b="1" dirty="0">
              <a:solidFill>
                <a:schemeClr val="accent6"/>
              </a:solidFill>
            </a:endParaRPr>
          </a:p>
        </c:rich>
      </c:tx>
      <c:layout>
        <c:manualLayout>
          <c:xMode val="edge"/>
          <c:yMode val="edge"/>
          <c:x val="0.16830543969322195"/>
          <c:y val="2.8891255418887658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5182997400782237E-2"/>
          <c:y val="0.14393716973534243"/>
          <c:w val="0.82963400519843555"/>
          <c:h val="0.72710967407167792"/>
        </c:manualLayout>
      </c:layout>
      <c:pie3DChart>
        <c:varyColors val="1"/>
        <c:ser>
          <c:idx val="0"/>
          <c:order val="0"/>
          <c:tx>
            <c:strRef>
              <c:f>Sheet1!$B$1</c:f>
              <c:strCache>
                <c:ptCount val="1"/>
                <c:pt idx="0">
                  <c:v>Column1</c:v>
                </c:pt>
              </c:strCache>
            </c:strRef>
          </c:tx>
          <c:dPt>
            <c:idx val="0"/>
            <c:bubble3D val="0"/>
            <c:spPr>
              <a:solidFill>
                <a:schemeClr val="bg2"/>
              </a:solidFill>
              <a:ln w="25400">
                <a:solidFill>
                  <a:schemeClr val="lt1"/>
                </a:solidFill>
              </a:ln>
              <a:effectLst/>
              <a:sp3d contourW="25400">
                <a:contourClr>
                  <a:schemeClr val="lt1"/>
                </a:contourClr>
              </a:sp3d>
            </c:spPr>
            <c:extLst>
              <c:ext xmlns:c16="http://schemas.microsoft.com/office/drawing/2014/chart" uri="{C3380CC4-5D6E-409C-BE32-E72D297353CC}">
                <c16:uniqueId val="{00000001-1592-4A4E-9CB5-C03CFD9E30DA}"/>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1592-4A4E-9CB5-C03CFD9E30DA}"/>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1592-4A4E-9CB5-C03CFD9E30DA}"/>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1592-4A4E-9CB5-C03CFD9E30DA}"/>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1592-4A4E-9CB5-C03CFD9E30DA}"/>
              </c:ext>
            </c:extLst>
          </c:dPt>
          <c:dPt>
            <c:idx val="5"/>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B-1592-4A4E-9CB5-C03CFD9E30DA}"/>
              </c:ext>
            </c:extLst>
          </c:dPt>
          <c:dPt>
            <c:idx val="6"/>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D-1592-4A4E-9CB5-C03CFD9E30DA}"/>
              </c:ext>
            </c:extLst>
          </c:dPt>
          <c:dPt>
            <c:idx val="7"/>
            <c:bubble3D val="0"/>
            <c:spPr>
              <a:solidFill>
                <a:schemeClr val="accent2">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F-1592-4A4E-9CB5-C03CFD9E30DA}"/>
              </c:ext>
            </c:extLst>
          </c:dPt>
          <c:dPt>
            <c:idx val="8"/>
            <c:bubble3D val="0"/>
            <c:spPr>
              <a:solidFill>
                <a:schemeClr val="accent3">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1-1592-4A4E-9CB5-C03CFD9E30DA}"/>
              </c:ext>
            </c:extLst>
          </c:dPt>
          <c:dPt>
            <c:idx val="9"/>
            <c:bubble3D val="0"/>
            <c:spPr>
              <a:solidFill>
                <a:schemeClr val="accent4">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3-1592-4A4E-9CB5-C03CFD9E30DA}"/>
              </c:ext>
            </c:extLst>
          </c:dPt>
          <c:dLbls>
            <c:dLbl>
              <c:idx val="0"/>
              <c:layout>
                <c:manualLayout>
                  <c:x val="-0.12780835023063025"/>
                  <c:y val="9.7581897097584025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1592-4A4E-9CB5-C03CFD9E30DA}"/>
                </c:ext>
              </c:extLst>
            </c:dLbl>
            <c:dLbl>
              <c:idx val="1"/>
              <c:layout>
                <c:manualLayout>
                  <c:x val="-0.12857286902462436"/>
                  <c:y val="-0.1235714519479004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1592-4A4E-9CB5-C03CFD9E30DA}"/>
                </c:ext>
              </c:extLst>
            </c:dLbl>
            <c:dLbl>
              <c:idx val="2"/>
              <c:layout>
                <c:manualLayout>
                  <c:x val="-1.2636520633320646E-2"/>
                  <c:y val="7.1234716106978596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1592-4A4E-9CB5-C03CFD9E30DA}"/>
                </c:ext>
              </c:extLst>
            </c:dLbl>
            <c:dLbl>
              <c:idx val="3"/>
              <c:layout>
                <c:manualLayout>
                  <c:x val="-0.11751482762159242"/>
                  <c:y val="-0.25698046858510487"/>
                </c:manualLayout>
              </c:layout>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10385292822545135"/>
                      <c:h val="0.26621452768982373"/>
                    </c:manualLayout>
                  </c15:layout>
                </c:ext>
                <c:ext xmlns:c16="http://schemas.microsoft.com/office/drawing/2014/chart" uri="{C3380CC4-5D6E-409C-BE32-E72D297353CC}">
                  <c16:uniqueId val="{00000007-1592-4A4E-9CB5-C03CFD9E30DA}"/>
                </c:ext>
              </c:extLst>
            </c:dLbl>
            <c:dLbl>
              <c:idx val="4"/>
              <c:layout>
                <c:manualLayout>
                  <c:x val="-9.1757030942511947E-2"/>
                  <c:y val="-0.28646446718685309"/>
                </c:manualLayout>
              </c:layout>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10425967757229686"/>
                      <c:h val="0.21751495365800791"/>
                    </c:manualLayout>
                  </c15:layout>
                </c:ext>
                <c:ext xmlns:c16="http://schemas.microsoft.com/office/drawing/2014/chart" uri="{C3380CC4-5D6E-409C-BE32-E72D297353CC}">
                  <c16:uniqueId val="{00000009-1592-4A4E-9CB5-C03CFD9E30DA}"/>
                </c:ext>
              </c:extLst>
            </c:dLbl>
            <c:dLbl>
              <c:idx val="5"/>
              <c:layout>
                <c:manualLayout>
                  <c:x val="-4.8855568054431593E-2"/>
                  <c:y val="1.2047352736527716E-2"/>
                </c:manualLayout>
              </c:layout>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20640686922060766"/>
                      <c:h val="0.11738724146361594"/>
                    </c:manualLayout>
                  </c15:layout>
                </c:ext>
                <c:ext xmlns:c16="http://schemas.microsoft.com/office/drawing/2014/chart" uri="{C3380CC4-5D6E-409C-BE32-E72D297353CC}">
                  <c16:uniqueId val="{0000000B-1592-4A4E-9CB5-C03CFD9E30DA}"/>
                </c:ext>
              </c:extLst>
            </c:dLbl>
            <c:dLbl>
              <c:idx val="6"/>
              <c:layout>
                <c:manualLayout>
                  <c:x val="0.13369929349598036"/>
                  <c:y val="-0.26215513859910156"/>
                </c:manualLayout>
              </c:layout>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1592-4A4E-9CB5-C03CFD9E30DA}"/>
                </c:ext>
              </c:extLst>
            </c:dLbl>
            <c:dLbl>
              <c:idx val="7"/>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extLst>
                <c:ext xmlns:c16="http://schemas.microsoft.com/office/drawing/2014/chart" uri="{C3380CC4-5D6E-409C-BE32-E72D297353CC}">
                  <c16:uniqueId val="{0000000F-1592-4A4E-9CB5-C03CFD9E30DA}"/>
                </c:ext>
              </c:extLst>
            </c:dLbl>
            <c:dLbl>
              <c:idx val="8"/>
              <c:layout>
                <c:manualLayout>
                  <c:x val="-6.1862941597486251E-3"/>
                  <c:y val="-2.5541336411890454E-2"/>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11289986841541241"/>
                      <c:h val="0.14230935420023363"/>
                    </c:manualLayout>
                  </c15:layout>
                </c:ext>
                <c:ext xmlns:c16="http://schemas.microsoft.com/office/drawing/2014/chart" uri="{C3380CC4-5D6E-409C-BE32-E72D297353CC}">
                  <c16:uniqueId val="{00000011-1592-4A4E-9CB5-C03CFD9E30DA}"/>
                </c:ext>
              </c:extLst>
            </c:dLbl>
            <c:dLbl>
              <c:idx val="9"/>
              <c:layout>
                <c:manualLayout>
                  <c:x val="0.1532595924904559"/>
                  <c:y val="9.0351825387376933E-2"/>
                </c:manualLayout>
              </c:layout>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3-1592-4A4E-9CB5-C03CFD9E30D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Sheet1!$A$2:$A$11</c:f>
              <c:strCache>
                <c:ptCount val="10"/>
                <c:pt idx="0">
                  <c:v>US Army</c:v>
                </c:pt>
                <c:pt idx="1">
                  <c:v>US Air Force</c:v>
                </c:pt>
                <c:pt idx="2">
                  <c:v>US Space Force</c:v>
                </c:pt>
                <c:pt idx="3">
                  <c:v>US Navy</c:v>
                </c:pt>
                <c:pt idx="4">
                  <c:v>US Marine Corps</c:v>
                </c:pt>
                <c:pt idx="5">
                  <c:v>US Coast Guard</c:v>
                </c:pt>
                <c:pt idx="6">
                  <c:v>DoD Agency</c:v>
                </c:pt>
                <c:pt idx="7">
                  <c:v>Non-DoD Agency</c:v>
                </c:pt>
                <c:pt idx="8">
                  <c:v>Private Sector</c:v>
                </c:pt>
                <c:pt idx="9">
                  <c:v>International</c:v>
                </c:pt>
              </c:strCache>
            </c:strRef>
          </c:cat>
          <c:val>
            <c:numRef>
              <c:f>Sheet1!$B$2:$B$11</c:f>
              <c:numCache>
                <c:formatCode>General</c:formatCode>
                <c:ptCount val="10"/>
                <c:pt idx="0">
                  <c:v>0.18279999999999999</c:v>
                </c:pt>
                <c:pt idx="1">
                  <c:v>0.17069999999999999</c:v>
                </c:pt>
                <c:pt idx="2">
                  <c:v>1.06E-2</c:v>
                </c:pt>
                <c:pt idx="3">
                  <c:v>7.3999999999999996E-2</c:v>
                </c:pt>
                <c:pt idx="4">
                  <c:v>5.74E-2</c:v>
                </c:pt>
                <c:pt idx="5">
                  <c:v>1.3599999999999999E-2</c:v>
                </c:pt>
                <c:pt idx="6">
                  <c:v>0.13139999999999999</c:v>
                </c:pt>
                <c:pt idx="7">
                  <c:v>0.13900000000000001</c:v>
                </c:pt>
                <c:pt idx="8">
                  <c:v>3.0000000000000001E-3</c:v>
                </c:pt>
                <c:pt idx="9">
                  <c:v>0.2175</c:v>
                </c:pt>
              </c:numCache>
            </c:numRef>
          </c:val>
          <c:extLst>
            <c:ext xmlns:c16="http://schemas.microsoft.com/office/drawing/2014/chart" uri="{C3380CC4-5D6E-409C-BE32-E72D297353CC}">
              <c16:uniqueId val="{00000014-1592-4A4E-9CB5-C03CFD9E30DA}"/>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solidFill>
        <a:schemeClr val="bg1">
          <a:lumMod val="75000"/>
        </a:schemeClr>
      </a:solid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931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5010" y="0"/>
            <a:ext cx="2971800" cy="459317"/>
          </a:xfrm>
          <a:prstGeom prst="rect">
            <a:avLst/>
          </a:prstGeom>
        </p:spPr>
        <p:txBody>
          <a:bodyPr vert="horz" lIns="91440" tIns="45720" rIns="91440" bIns="45720" rtlCol="0"/>
          <a:lstStyle>
            <a:lvl1pPr algn="r">
              <a:defRPr sz="1200"/>
            </a:lvl1pPr>
          </a:lstStyle>
          <a:p>
            <a:fld id="{F91D23A8-D21E-4EE4-8903-7516D892499C}" type="datetimeFigureOut">
              <a:rPr lang="en-US" smtClean="0"/>
              <a:t>8/1/2022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2"/>
            <a:ext cx="5486400" cy="360044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4685"/>
            <a:ext cx="2971800" cy="45931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5010" y="8684685"/>
            <a:ext cx="2971800" cy="459316"/>
          </a:xfrm>
          <a:prstGeom prst="rect">
            <a:avLst/>
          </a:prstGeom>
        </p:spPr>
        <p:txBody>
          <a:bodyPr vert="horz" lIns="91440" tIns="45720" rIns="91440" bIns="45720" rtlCol="0" anchor="b"/>
          <a:lstStyle>
            <a:lvl1pPr algn="r">
              <a:defRPr sz="1200"/>
            </a:lvl1pPr>
          </a:lstStyle>
          <a:p>
            <a:fld id="{6D9AC689-8D47-4482-9789-D1D925E8AAB1}" type="slidenum">
              <a:rPr lang="en-US" smtClean="0"/>
              <a:t>‹#›</a:t>
            </a:fld>
            <a:endParaRPr lang="en-US"/>
          </a:p>
        </p:txBody>
      </p:sp>
    </p:spTree>
    <p:extLst>
      <p:ext uri="{BB962C8B-B14F-4D97-AF65-F5344CB8AC3E}">
        <p14:creationId xmlns:p14="http://schemas.microsoft.com/office/powerpoint/2010/main" val="1378526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en.wikipedia.org/wiki/Higher_education" TargetMode="External"/><Relationship Id="rId2" Type="http://schemas.openxmlformats.org/officeDocument/2006/relationships/slide" Target="../slides/slide12.xml"/><Relationship Id="rId1" Type="http://schemas.openxmlformats.org/officeDocument/2006/relationships/notesMaster" Target="../notesMasters/notesMaster1.xml"/><Relationship Id="rId5" Type="http://schemas.openxmlformats.org/officeDocument/2006/relationships/hyperlink" Target="https://en.wikipedia.org/wiki/National_security" TargetMode="External"/><Relationship Id="rId4" Type="http://schemas.openxmlformats.org/officeDocument/2006/relationships/hyperlink" Target="https://en.wikipedia.org/wiki/United_States_Department_of_Defense"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Greetings</a:t>
            </a:r>
            <a:r>
              <a:rPr lang="en-US" baseline="0"/>
              <a:t>. </a:t>
            </a:r>
            <a:r>
              <a:rPr lang="en-US" sz="1200" kern="1200">
                <a:solidFill>
                  <a:schemeClr val="tx1"/>
                </a:solidFill>
                <a:effectLst/>
                <a:latin typeface="+mn-lt"/>
                <a:ea typeface="+mn-ea"/>
                <a:cs typeface="+mn-cs"/>
              </a:rPr>
              <a:t>I am Dr. Bryon Greenwald, Deputy Provost. I serve as the senior advisor to the Vice President of Academic Affairs on planning and policy</a:t>
            </a:r>
            <a:r>
              <a:rPr lang="en-US" sz="1200" kern="1200" baseline="0">
                <a:solidFill>
                  <a:schemeClr val="tx1"/>
                </a:solidFill>
                <a:effectLst/>
                <a:latin typeface="+mn-lt"/>
                <a:ea typeface="+mn-ea"/>
                <a:cs typeface="+mn-cs"/>
              </a:rPr>
              <a:t> issues related to teaching and learning, assessment and faculty affairs. I also </a:t>
            </a:r>
            <a:r>
              <a:rPr lang="en-US" sz="1200" kern="1200">
                <a:solidFill>
                  <a:schemeClr val="tx1"/>
                </a:solidFill>
                <a:effectLst/>
                <a:latin typeface="+mn-lt"/>
                <a:ea typeface="+mn-ea"/>
                <a:cs typeface="+mn-cs"/>
              </a:rPr>
              <a:t>oversee the  office of the registrar, institutional research, university</a:t>
            </a:r>
            <a:r>
              <a:rPr lang="en-US" sz="1200" kern="1200" baseline="0">
                <a:solidFill>
                  <a:schemeClr val="tx1"/>
                </a:solidFill>
                <a:effectLst/>
                <a:latin typeface="+mn-lt"/>
                <a:ea typeface="+mn-ea"/>
                <a:cs typeface="+mn-cs"/>
              </a:rPr>
              <a:t> </a:t>
            </a:r>
            <a:r>
              <a:rPr lang="en-US" sz="1200" kern="1200">
                <a:solidFill>
                  <a:schemeClr val="tx1"/>
                </a:solidFill>
                <a:effectLst/>
                <a:latin typeface="+mn-lt"/>
                <a:ea typeface="+mn-ea"/>
                <a:cs typeface="+mn-cs"/>
              </a:rPr>
              <a:t>library, health and fitness, and the center for applied strategic learning also known as CASL. </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Welcome</a:t>
            </a:r>
            <a:r>
              <a:rPr lang="en-US" sz="1200" kern="1200" baseline="0">
                <a:solidFill>
                  <a:schemeClr val="tx1"/>
                </a:solidFill>
                <a:effectLst/>
                <a:latin typeface="+mn-lt"/>
                <a:ea typeface="+mn-ea"/>
                <a:cs typeface="+mn-cs"/>
              </a:rPr>
              <a:t> to National Defense University! We</a:t>
            </a:r>
            <a:r>
              <a:rPr lang="en-US" sz="1200" kern="1200">
                <a:solidFill>
                  <a:schemeClr val="tx1"/>
                </a:solidFill>
                <a:effectLst/>
                <a:latin typeface="+mn-lt"/>
                <a:ea typeface="+mn-ea"/>
                <a:cs typeface="+mn-cs"/>
              </a:rPr>
              <a:t> are thrilled you are</a:t>
            </a:r>
            <a:r>
              <a:rPr lang="en-US" sz="1200" kern="1200" baseline="0">
                <a:solidFill>
                  <a:schemeClr val="tx1"/>
                </a:solidFill>
                <a:effectLst/>
                <a:latin typeface="+mn-lt"/>
                <a:ea typeface="+mn-ea"/>
                <a:cs typeface="+mn-cs"/>
              </a:rPr>
              <a:t> joining </a:t>
            </a:r>
            <a:r>
              <a:rPr lang="en-US" sz="1200" kern="1200">
                <a:solidFill>
                  <a:schemeClr val="tx1"/>
                </a:solidFill>
                <a:effectLst/>
                <a:latin typeface="+mn-lt"/>
                <a:ea typeface="+mn-ea"/>
                <a:cs typeface="+mn-cs"/>
              </a:rPr>
              <a:t>our NDU community</a:t>
            </a:r>
            <a:r>
              <a:rPr lang="en-US" sz="1200" kern="1200" baseline="0">
                <a:solidFill>
                  <a:schemeClr val="tx1"/>
                </a:solidFill>
                <a:effectLst/>
                <a:latin typeface="+mn-lt"/>
                <a:ea typeface="+mn-ea"/>
                <a:cs typeface="+mn-cs"/>
              </a:rPr>
              <a:t> as graduate students.    </a:t>
            </a:r>
          </a:p>
          <a:p>
            <a:endParaRPr lang="en-US" sz="1200" kern="1200" baseline="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D9AC689-8D47-4482-9789-D1D925E8AAB1}" type="slidenum">
              <a:rPr lang="en-US" smtClean="0"/>
              <a:t>1</a:t>
            </a:fld>
            <a:endParaRPr lang="en-US"/>
          </a:p>
        </p:txBody>
      </p:sp>
    </p:spTree>
    <p:extLst>
      <p:ext uri="{BB962C8B-B14F-4D97-AF65-F5344CB8AC3E}">
        <p14:creationId xmlns:p14="http://schemas.microsoft.com/office/powerpoint/2010/main" val="27858952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a:t>
            </a:r>
            <a:r>
              <a:rPr lang="en-US" baseline="0"/>
              <a:t> again it wasn’t until </a:t>
            </a:r>
            <a:r>
              <a:rPr lang="en-US"/>
              <a:t>1975, that the Department of Defense Committee on Excellence</a:t>
            </a:r>
            <a:r>
              <a:rPr lang="en-US" baseline="0"/>
              <a:t> and education, better known as the Clements Report, recommended the creation of the national defense university in order to create efficiencies and reduce spending. </a:t>
            </a:r>
            <a:endParaRPr lang="en-US"/>
          </a:p>
        </p:txBody>
      </p:sp>
      <p:sp>
        <p:nvSpPr>
          <p:cNvPr id="4" name="Slide Number Placeholder 3"/>
          <p:cNvSpPr>
            <a:spLocks noGrp="1"/>
          </p:cNvSpPr>
          <p:nvPr>
            <p:ph type="sldNum" sz="quarter" idx="10"/>
          </p:nvPr>
        </p:nvSpPr>
        <p:spPr/>
        <p:txBody>
          <a:bodyPr/>
          <a:lstStyle/>
          <a:p>
            <a:fld id="{6D9AC689-8D47-4482-9789-D1D925E8AAB1}" type="slidenum">
              <a:rPr lang="en-US" smtClean="0"/>
              <a:t>10</a:t>
            </a:fld>
            <a:endParaRPr lang="en-US"/>
          </a:p>
        </p:txBody>
      </p:sp>
    </p:spTree>
    <p:extLst>
      <p:ext uri="{BB962C8B-B14F-4D97-AF65-F5344CB8AC3E}">
        <p14:creationId xmlns:p14="http://schemas.microsoft.com/office/powerpoint/2010/main" val="15352457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two</a:t>
            </a:r>
            <a:r>
              <a:rPr lang="en-US" baseline="0"/>
              <a:t> mission statements of the National War College and the Industrial College of Armed Forces were combined into one long statement. </a:t>
            </a:r>
            <a:endParaRPr lang="en-US"/>
          </a:p>
        </p:txBody>
      </p:sp>
      <p:sp>
        <p:nvSpPr>
          <p:cNvPr id="4" name="Slide Number Placeholder 3"/>
          <p:cNvSpPr>
            <a:spLocks noGrp="1"/>
          </p:cNvSpPr>
          <p:nvPr>
            <p:ph type="sldNum" sz="quarter" idx="10"/>
          </p:nvPr>
        </p:nvSpPr>
        <p:spPr/>
        <p:txBody>
          <a:bodyPr/>
          <a:lstStyle/>
          <a:p>
            <a:fld id="{6D9AC689-8D47-4482-9789-D1D925E8AAB1}" type="slidenum">
              <a:rPr lang="en-US" smtClean="0"/>
              <a:t>11</a:t>
            </a:fld>
            <a:endParaRPr lang="en-US"/>
          </a:p>
        </p:txBody>
      </p:sp>
    </p:spTree>
    <p:extLst>
      <p:ext uri="{BB962C8B-B14F-4D97-AF65-F5344CB8AC3E}">
        <p14:creationId xmlns:p14="http://schemas.microsoft.com/office/powerpoint/2010/main" val="16819843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a:t>
            </a:r>
            <a:r>
              <a:rPr lang="en-US" baseline="0"/>
              <a:t>day National Defense University is a master’s degree granting</a:t>
            </a:r>
            <a:r>
              <a:rPr lang="en-US" sz="1200" b="0" i="0" kern="1200">
                <a:solidFill>
                  <a:schemeClr val="tx1"/>
                </a:solidFill>
                <a:effectLst/>
                <a:latin typeface="+mn-lt"/>
                <a:ea typeface="+mn-ea"/>
                <a:cs typeface="+mn-cs"/>
              </a:rPr>
              <a:t> institution of </a:t>
            </a:r>
            <a:r>
              <a:rPr lang="en-US" sz="1200" b="0" i="0" u="none" strike="noStrike" kern="1200">
                <a:solidFill>
                  <a:schemeClr val="tx1"/>
                </a:solidFill>
                <a:effectLst/>
                <a:latin typeface="+mn-lt"/>
                <a:ea typeface="+mn-ea"/>
                <a:cs typeface="+mn-cs"/>
                <a:hlinkClick r:id="rId3" tooltip="Higher education"/>
              </a:rPr>
              <a:t>higher education</a:t>
            </a:r>
            <a:r>
              <a:rPr lang="en-US" sz="1200" b="0" i="0" kern="1200">
                <a:solidFill>
                  <a:schemeClr val="tx1"/>
                </a:solidFill>
                <a:effectLst/>
                <a:latin typeface="+mn-lt"/>
                <a:ea typeface="+mn-ea"/>
                <a:cs typeface="+mn-cs"/>
              </a:rPr>
              <a:t> funded by the </a:t>
            </a:r>
            <a:r>
              <a:rPr lang="en-US" sz="1200" b="0" i="0" u="none" strike="noStrike" kern="1200">
                <a:solidFill>
                  <a:schemeClr val="tx1"/>
                </a:solidFill>
                <a:effectLst/>
                <a:latin typeface="+mn-lt"/>
                <a:ea typeface="+mn-ea"/>
                <a:cs typeface="+mn-cs"/>
                <a:hlinkClick r:id="rId4" tooltip="United States Department of Defense"/>
              </a:rPr>
              <a:t>United States Department of Defense</a:t>
            </a:r>
            <a:r>
              <a:rPr lang="en-US" sz="1200" b="0" i="0" kern="1200">
                <a:solidFill>
                  <a:schemeClr val="tx1"/>
                </a:solidFill>
                <a:effectLst/>
                <a:latin typeface="+mn-lt"/>
                <a:ea typeface="+mn-ea"/>
                <a:cs typeface="+mn-cs"/>
              </a:rPr>
              <a:t>, intended to facilitate</a:t>
            </a:r>
            <a:r>
              <a:rPr lang="en-US" sz="1200" b="0" i="0" kern="1200" baseline="0">
                <a:solidFill>
                  <a:schemeClr val="tx1"/>
                </a:solidFill>
                <a:effectLst/>
                <a:latin typeface="+mn-lt"/>
                <a:ea typeface="+mn-ea"/>
                <a:cs typeface="+mn-cs"/>
              </a:rPr>
              <a:t> high-level critical thinking and development of </a:t>
            </a:r>
            <a:r>
              <a:rPr lang="en-US" sz="1200" b="0" i="0" u="none" strike="noStrike" kern="1200">
                <a:solidFill>
                  <a:schemeClr val="tx1"/>
                </a:solidFill>
                <a:effectLst/>
                <a:latin typeface="+mn-lt"/>
                <a:ea typeface="+mn-ea"/>
                <a:cs typeface="+mn-cs"/>
                <a:hlinkClick r:id="rId5" tooltip="National security"/>
              </a:rPr>
              <a:t>national security</a:t>
            </a:r>
            <a:r>
              <a:rPr lang="en-US" sz="1200" b="0" i="0" kern="1200">
                <a:solidFill>
                  <a:schemeClr val="tx1"/>
                </a:solidFill>
                <a:effectLst/>
                <a:latin typeface="+mn-lt"/>
                <a:ea typeface="+mn-ea"/>
                <a:cs typeface="+mn-cs"/>
              </a:rPr>
              <a:t> strategy</a:t>
            </a:r>
            <a:r>
              <a:rPr lang="en-US" sz="1200" b="0" i="0" kern="1200" baseline="0">
                <a:solidFill>
                  <a:schemeClr val="tx1"/>
                </a:solidFill>
                <a:effectLst/>
                <a:latin typeface="+mn-lt"/>
                <a:ea typeface="+mn-ea"/>
                <a:cs typeface="+mn-cs"/>
              </a:rPr>
              <a:t> leaders. </a:t>
            </a:r>
          </a:p>
          <a:p>
            <a:endParaRPr lang="en-US" sz="1200" b="0" i="0" kern="1200" baseline="0">
              <a:solidFill>
                <a:schemeClr val="tx1"/>
              </a:solidFill>
              <a:effectLst/>
              <a:latin typeface="+mn-lt"/>
              <a:ea typeface="+mn-ea"/>
              <a:cs typeface="+mn-cs"/>
            </a:endParaRPr>
          </a:p>
          <a:p>
            <a:r>
              <a:rPr lang="en-US" sz="1200" b="0" i="0" kern="1200" baseline="0">
                <a:solidFill>
                  <a:schemeClr val="tx1"/>
                </a:solidFill>
                <a:effectLst/>
                <a:latin typeface="+mn-lt"/>
                <a:ea typeface="+mn-ea"/>
                <a:cs typeface="+mn-cs"/>
              </a:rPr>
              <a:t>NDU’s mission is to educate joint warfighters in creative application of military power to inform globally integrated operations. NDU seeks to create strategic advantage by developing national security leaders and forging relationships through whole of nations and whole of government programs and research engagement. </a:t>
            </a:r>
          </a:p>
          <a:p>
            <a:endParaRPr lang="en-US" sz="1200" b="0" i="0" kern="1200" baseline="0">
              <a:solidFill>
                <a:schemeClr val="tx1"/>
              </a:solidFill>
              <a:effectLst/>
              <a:latin typeface="+mn-lt"/>
              <a:ea typeface="+mn-ea"/>
              <a:cs typeface="+mn-cs"/>
            </a:endParaRPr>
          </a:p>
          <a:p>
            <a:r>
              <a:rPr lang="en-US" sz="1200" b="0" i="0" kern="1200" baseline="0">
                <a:solidFill>
                  <a:schemeClr val="tx1"/>
                </a:solidFill>
                <a:effectLst/>
                <a:latin typeface="+mn-lt"/>
                <a:ea typeface="+mn-ea"/>
                <a:cs typeface="+mn-cs"/>
              </a:rPr>
              <a:t>The mission and vision was given by the Chairman of the Joint Chiefs of Staff of the Department of Defense. </a:t>
            </a:r>
          </a:p>
        </p:txBody>
      </p:sp>
      <p:sp>
        <p:nvSpPr>
          <p:cNvPr id="4" name="Slide Number Placeholder 3"/>
          <p:cNvSpPr>
            <a:spLocks noGrp="1"/>
          </p:cNvSpPr>
          <p:nvPr>
            <p:ph type="sldNum" sz="quarter" idx="10"/>
          </p:nvPr>
        </p:nvSpPr>
        <p:spPr/>
        <p:txBody>
          <a:bodyPr/>
          <a:lstStyle/>
          <a:p>
            <a:fld id="{6D9AC689-8D47-4482-9789-D1D925E8AAB1}" type="slidenum">
              <a:rPr lang="en-US" smtClean="0"/>
              <a:t>12</a:t>
            </a:fld>
            <a:endParaRPr lang="en-US"/>
          </a:p>
        </p:txBody>
      </p:sp>
    </p:spTree>
    <p:extLst>
      <p:ext uri="{BB962C8B-B14F-4D97-AF65-F5344CB8AC3E}">
        <p14:creationId xmlns:p14="http://schemas.microsoft.com/office/powerpoint/2010/main" val="25295497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Student</a:t>
            </a:r>
            <a:r>
              <a:rPr lang="en-US" baseline="0" dirty="0"/>
              <a:t> Demographics of NDU have changed significantly since 1977. Almost 80% of the student body was military.  Currently there are 662 students in the class 22-23.  22% international, 27% civilian students, and 51% military students in the current class. </a:t>
            </a:r>
            <a:endParaRPr lang="en-US" dirty="0"/>
          </a:p>
          <a:p>
            <a:endParaRPr lang="en-US" sz="1200" b="0" i="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D9AC689-8D47-4482-9789-D1D925E8AAB1}" type="slidenum">
              <a:rPr lang="en-US" smtClean="0"/>
              <a:t>13</a:t>
            </a:fld>
            <a:endParaRPr lang="en-US"/>
          </a:p>
        </p:txBody>
      </p:sp>
    </p:spTree>
    <p:extLst>
      <p:ext uri="{BB962C8B-B14F-4D97-AF65-F5344CB8AC3E}">
        <p14:creationId xmlns:p14="http://schemas.microsoft.com/office/powerpoint/2010/main" val="38141470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the university discovered</a:t>
            </a:r>
            <a:r>
              <a:rPr lang="en-US" baseline="0" dirty="0"/>
              <a:t> was the world changing and there was need to add multiple perspectives. </a:t>
            </a:r>
          </a:p>
          <a:p>
            <a:r>
              <a:rPr lang="en-US" baseline="0" dirty="0"/>
              <a:t>After 9/11, students from the Homeland Security Agency were admitted because that agency did not exist before. Additionally more agencies such as FBI and CIA requested students be enrolled in order to strengthen the learning and working together.  </a:t>
            </a:r>
            <a:endParaRPr lang="en-US" dirty="0"/>
          </a:p>
          <a:p>
            <a:endParaRPr lang="en-US" sz="1200" b="0" i="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D9AC689-8D47-4482-9789-D1D925E8AAB1}" type="slidenum">
              <a:rPr lang="en-US" smtClean="0"/>
              <a:t>14</a:t>
            </a:fld>
            <a:endParaRPr lang="en-US"/>
          </a:p>
        </p:txBody>
      </p:sp>
    </p:spTree>
    <p:extLst>
      <p:ext uri="{BB962C8B-B14F-4D97-AF65-F5344CB8AC3E}">
        <p14:creationId xmlns:p14="http://schemas.microsoft.com/office/powerpoint/2010/main" val="2510664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more important perspectives</a:t>
            </a:r>
            <a:r>
              <a:rPr lang="en-US" baseline="0" dirty="0"/>
              <a:t> that is highly valued here at the National Defense University is the International perspective. We have 144 international students representing 74 countries. NDU’s international student enrollment is growing and is expected to grow by 5% each year. </a:t>
            </a:r>
          </a:p>
          <a:p>
            <a:endParaRPr lang="en-US" baseline="0" dirty="0"/>
          </a:p>
          <a:p>
            <a:r>
              <a:rPr lang="en-US" baseline="0" dirty="0"/>
              <a:t>T</a:t>
            </a:r>
            <a:r>
              <a:rPr lang="en-US" sz="1200" b="0" i="0" kern="1200" dirty="0">
                <a:solidFill>
                  <a:schemeClr val="tx1"/>
                </a:solidFill>
                <a:effectLst/>
                <a:latin typeface="+mn-lt"/>
                <a:ea typeface="+mn-ea"/>
                <a:cs typeface="+mn-cs"/>
              </a:rPr>
              <a:t>he presence of international students in the seminar classroom</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provides U.S. students with exposure to different cultures and ideas,</a:t>
            </a:r>
            <a:r>
              <a:rPr lang="en-US" sz="1200" b="0" i="0" kern="1200" baseline="0" dirty="0">
                <a:solidFill>
                  <a:schemeClr val="tx1"/>
                </a:solidFill>
                <a:effectLst/>
                <a:latin typeface="+mn-lt"/>
                <a:ea typeface="+mn-ea"/>
                <a:cs typeface="+mn-cs"/>
              </a:rPr>
              <a:t> provokes and challenges thought, and </a:t>
            </a:r>
            <a:r>
              <a:rPr lang="en-US" sz="1200" b="0" i="0" kern="1200" dirty="0">
                <a:solidFill>
                  <a:schemeClr val="tx1"/>
                </a:solidFill>
                <a:effectLst/>
                <a:latin typeface="+mn-lt"/>
                <a:ea typeface="+mn-ea"/>
                <a:cs typeface="+mn-cs"/>
              </a:rPr>
              <a:t>enlivens classroom discussions with their perspectives and experiences. The opportunity to develop skills critical to a globalized workforce</a:t>
            </a:r>
            <a:r>
              <a:rPr lang="en-US" sz="1200" b="0" i="0" kern="1200" baseline="0" dirty="0">
                <a:solidFill>
                  <a:schemeClr val="tx1"/>
                </a:solidFill>
                <a:effectLst/>
                <a:latin typeface="+mn-lt"/>
                <a:ea typeface="+mn-ea"/>
                <a:cs typeface="+mn-cs"/>
              </a:rPr>
              <a:t> is invaluable. </a:t>
            </a:r>
            <a:endParaRPr lang="en-US" dirty="0"/>
          </a:p>
          <a:p>
            <a:endParaRPr lang="en-US" sz="1200" b="0" i="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D9AC689-8D47-4482-9789-D1D925E8AAB1}" type="slidenum">
              <a:rPr lang="en-US" smtClean="0"/>
              <a:t>15</a:t>
            </a:fld>
            <a:endParaRPr lang="en-US"/>
          </a:p>
        </p:txBody>
      </p:sp>
    </p:spTree>
    <p:extLst>
      <p:ext uri="{BB962C8B-B14F-4D97-AF65-F5344CB8AC3E}">
        <p14:creationId xmlns:p14="http://schemas.microsoft.com/office/powerpoint/2010/main" val="25024031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progression of U.S. Military Education </a:t>
            </a:r>
            <a:r>
              <a:rPr lang="en-US" sz="1200" b="0" i="0" kern="1200">
                <a:solidFill>
                  <a:schemeClr val="tx1"/>
                </a:solidFill>
                <a:effectLst/>
                <a:latin typeface="+mn-lt"/>
                <a:ea typeface="+mn-ea"/>
                <a:cs typeface="+mn-cs"/>
              </a:rPr>
              <a:t>involves sequential, regularly scheduled periods of work, training and professional education. Each of these in-residence educational experiences lasts from two months to a year or longer. When coupled with advanced civil schooling, self-study, and on-the-job learning, these courses provide theoretical and practical knowledge needed for duties of increasing complexity and scope as one advances in rank. </a:t>
            </a:r>
          </a:p>
          <a:p>
            <a:endParaRPr lang="en-US" sz="12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As</a:t>
            </a:r>
            <a:r>
              <a:rPr lang="en-US" sz="1200" b="0" i="0" kern="1200" baseline="0">
                <a:solidFill>
                  <a:schemeClr val="tx1"/>
                </a:solidFill>
                <a:effectLst/>
                <a:latin typeface="+mn-lt"/>
                <a:ea typeface="+mn-ea"/>
                <a:cs typeface="+mn-cs"/>
              </a:rPr>
              <a:t> illustrated in this figure, NDU is designed to educate individuals with 16-23 years of military service at the strategic level. </a:t>
            </a:r>
            <a:endParaRPr lang="en-US"/>
          </a:p>
        </p:txBody>
      </p:sp>
      <p:sp>
        <p:nvSpPr>
          <p:cNvPr id="4" name="Slide Number Placeholder 3"/>
          <p:cNvSpPr>
            <a:spLocks noGrp="1"/>
          </p:cNvSpPr>
          <p:nvPr>
            <p:ph type="sldNum" sz="quarter" idx="10"/>
          </p:nvPr>
        </p:nvSpPr>
        <p:spPr/>
        <p:txBody>
          <a:bodyPr/>
          <a:lstStyle/>
          <a:p>
            <a:fld id="{6D9AC689-8D47-4482-9789-D1D925E8AAB1}" type="slidenum">
              <a:rPr lang="en-US" smtClean="0"/>
              <a:t>16</a:t>
            </a:fld>
            <a:endParaRPr lang="en-US"/>
          </a:p>
        </p:txBody>
      </p:sp>
    </p:spTree>
    <p:extLst>
      <p:ext uri="{BB962C8B-B14F-4D97-AF65-F5344CB8AC3E}">
        <p14:creationId xmlns:p14="http://schemas.microsoft.com/office/powerpoint/2010/main" val="27387337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a:t>
            </a:r>
            <a:r>
              <a:rPr lang="en-US" baseline="0"/>
              <a:t> National Defense University is not only grounded in principles of joint education but also embraces the educational philosophy that intellectual development is fostered through an understanding of multiple disciplines and multiple perspectives. </a:t>
            </a:r>
            <a:endParaRPr lang="en-US"/>
          </a:p>
        </p:txBody>
      </p:sp>
      <p:sp>
        <p:nvSpPr>
          <p:cNvPr id="4" name="Slide Number Placeholder 3"/>
          <p:cNvSpPr>
            <a:spLocks noGrp="1"/>
          </p:cNvSpPr>
          <p:nvPr>
            <p:ph type="sldNum" sz="quarter" idx="10"/>
          </p:nvPr>
        </p:nvSpPr>
        <p:spPr/>
        <p:txBody>
          <a:bodyPr/>
          <a:lstStyle/>
          <a:p>
            <a:fld id="{6D9AC689-8D47-4482-9789-D1D925E8AAB1}" type="slidenum">
              <a:rPr lang="en-US" smtClean="0"/>
              <a:t>17</a:t>
            </a:fld>
            <a:endParaRPr lang="en-US"/>
          </a:p>
        </p:txBody>
      </p:sp>
    </p:spTree>
    <p:extLst>
      <p:ext uri="{BB962C8B-B14F-4D97-AF65-F5344CB8AC3E}">
        <p14:creationId xmlns:p14="http://schemas.microsoft.com/office/powerpoint/2010/main" val="26516711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Across</a:t>
            </a:r>
            <a:r>
              <a:rPr lang="en-US" baseline="0"/>
              <a:t> the year, the curriculum is broken into 3 phases. In phase 1: there is 6-weeks of the strategic leader foundations course which all NDU students take. </a:t>
            </a:r>
          </a:p>
          <a:p>
            <a:r>
              <a:rPr lang="en-US" baseline="0"/>
              <a:t>Phase 2 includes 33-weeks of college core curricula and university electives, and finally phase 3- entails 3 weeks of culminating learning experience which take the shape of capstone or individual research project. Continuous assessment and empirical feedback from students and faculty occur throughout phase 1-3. Additionally input is sought from external stakeholders on ways to improve the program.  </a:t>
            </a:r>
            <a:endParaRPr lang="en-US"/>
          </a:p>
        </p:txBody>
      </p:sp>
      <p:sp>
        <p:nvSpPr>
          <p:cNvPr id="4" name="Slide Number Placeholder 3"/>
          <p:cNvSpPr>
            <a:spLocks noGrp="1"/>
          </p:cNvSpPr>
          <p:nvPr>
            <p:ph type="sldNum" sz="quarter" idx="10"/>
          </p:nvPr>
        </p:nvSpPr>
        <p:spPr/>
        <p:txBody>
          <a:bodyPr/>
          <a:lstStyle/>
          <a:p>
            <a:fld id="{6D9AC689-8D47-4482-9789-D1D925E8AAB1}" type="slidenum">
              <a:rPr lang="en-US" smtClean="0"/>
              <a:t>18</a:t>
            </a:fld>
            <a:endParaRPr lang="en-US"/>
          </a:p>
        </p:txBody>
      </p:sp>
    </p:spTree>
    <p:extLst>
      <p:ext uri="{BB962C8B-B14F-4D97-AF65-F5344CB8AC3E}">
        <p14:creationId xmlns:p14="http://schemas.microsoft.com/office/powerpoint/2010/main" val="23284795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baseline="0">
                <a:solidFill>
                  <a:schemeClr val="tx1"/>
                </a:solidFill>
                <a:effectLst/>
                <a:latin typeface="+mn-lt"/>
                <a:ea typeface="+mn-ea"/>
                <a:cs typeface="+mn-cs"/>
              </a:rPr>
              <a:t>Graduate level education offered at NDU is structured to foster critical and conceptual thinking and develop one’s ability to undertake different perspectives. </a:t>
            </a:r>
          </a:p>
          <a:p>
            <a:pPr fontAlgn="base"/>
            <a:endParaRPr lang="en-US" sz="1200" b="0" i="0" kern="1200" baseline="0">
              <a:solidFill>
                <a:schemeClr val="tx1"/>
              </a:solidFill>
              <a:effectLst/>
              <a:latin typeface="+mn-lt"/>
              <a:ea typeface="+mn-ea"/>
              <a:cs typeface="+mn-cs"/>
            </a:endParaRPr>
          </a:p>
          <a:p>
            <a:pPr fontAlgn="base"/>
            <a:r>
              <a:rPr lang="en-US" sz="1200" b="0" i="0" kern="1200" baseline="0">
                <a:solidFill>
                  <a:schemeClr val="tx1"/>
                </a:solidFill>
                <a:effectLst/>
                <a:latin typeface="+mn-lt"/>
                <a:ea typeface="+mn-ea"/>
                <a:cs typeface="+mn-cs"/>
              </a:rPr>
              <a:t>The class sizes are small and diverse. S</a:t>
            </a:r>
            <a:r>
              <a:rPr lang="en-US" sz="1200" b="0" i="0" kern="1200">
                <a:solidFill>
                  <a:schemeClr val="tx1"/>
                </a:solidFill>
                <a:effectLst/>
                <a:latin typeface="+mn-lt"/>
                <a:ea typeface="+mn-ea"/>
                <a:cs typeface="+mn-cs"/>
              </a:rPr>
              <a:t>tudent peers in graduate school are actually an important part of the process. Faculty members will regularly encourage active participation;</a:t>
            </a:r>
            <a:r>
              <a:rPr lang="en-US" sz="1200" b="0" i="0" kern="1200" baseline="0">
                <a:solidFill>
                  <a:schemeClr val="tx1"/>
                </a:solidFill>
                <a:effectLst/>
                <a:latin typeface="+mn-lt"/>
                <a:ea typeface="+mn-ea"/>
                <a:cs typeface="+mn-cs"/>
              </a:rPr>
              <a:t> and might </a:t>
            </a:r>
            <a:r>
              <a:rPr lang="en-US" sz="1200" b="0" i="0" kern="1200">
                <a:solidFill>
                  <a:schemeClr val="tx1"/>
                </a:solidFill>
                <a:effectLst/>
                <a:latin typeface="+mn-lt"/>
                <a:ea typeface="+mn-ea"/>
                <a:cs typeface="+mn-cs"/>
              </a:rPr>
              <a:t>focus more on facilitating debates and discussions.</a:t>
            </a:r>
          </a:p>
          <a:p>
            <a:pPr fontAlgn="base"/>
            <a:endParaRPr lang="en-US" sz="1200" b="0" i="0" kern="1200">
              <a:solidFill>
                <a:schemeClr val="tx1"/>
              </a:solidFill>
              <a:effectLst/>
              <a:latin typeface="+mn-lt"/>
              <a:ea typeface="+mn-ea"/>
              <a:cs typeface="+mn-cs"/>
            </a:endParaRPr>
          </a:p>
          <a:p>
            <a:pPr fontAlgn="base"/>
            <a:r>
              <a:rPr lang="en-US" sz="1200" b="0" i="0" kern="1200">
                <a:solidFill>
                  <a:schemeClr val="tx1"/>
                </a:solidFill>
                <a:effectLst/>
                <a:latin typeface="+mn-lt"/>
                <a:ea typeface="+mn-ea"/>
                <a:cs typeface="+mn-cs"/>
              </a:rPr>
              <a:t>The material is rigorous</a:t>
            </a:r>
            <a:r>
              <a:rPr lang="en-US" sz="1200" b="0" i="0" kern="1200" baseline="0">
                <a:solidFill>
                  <a:schemeClr val="tx1"/>
                </a:solidFill>
                <a:effectLst/>
                <a:latin typeface="+mn-lt"/>
                <a:ea typeface="+mn-ea"/>
                <a:cs typeface="+mn-cs"/>
              </a:rPr>
              <a:t> and contains plenty of reading and writing assignments. </a:t>
            </a:r>
            <a:r>
              <a:rPr lang="en-US" sz="1200" b="0" i="0" kern="1200">
                <a:solidFill>
                  <a:schemeClr val="tx1"/>
                </a:solidFill>
                <a:effectLst/>
                <a:latin typeface="+mn-lt"/>
                <a:ea typeface="+mn-ea"/>
                <a:cs typeface="+mn-cs"/>
              </a:rPr>
              <a:t>At the</a:t>
            </a:r>
            <a:r>
              <a:rPr lang="en-US" sz="1200" b="0" i="0" kern="1200" baseline="0">
                <a:solidFill>
                  <a:schemeClr val="tx1"/>
                </a:solidFill>
                <a:effectLst/>
                <a:latin typeface="+mn-lt"/>
                <a:ea typeface="+mn-ea"/>
                <a:cs typeface="+mn-cs"/>
              </a:rPr>
              <a:t> </a:t>
            </a:r>
            <a:r>
              <a:rPr lang="en-US" sz="1200" b="0" i="0" kern="1200">
                <a:solidFill>
                  <a:schemeClr val="tx1"/>
                </a:solidFill>
                <a:effectLst/>
                <a:latin typeface="+mn-lt"/>
                <a:ea typeface="+mn-ea"/>
                <a:cs typeface="+mn-cs"/>
              </a:rPr>
              <a:t>graduate level, classroom time is shared. Professors will engage you, and you’ll be expected to contribute to a collaborative class experience. </a:t>
            </a:r>
          </a:p>
          <a:p>
            <a:pPr fontAlgn="base"/>
            <a:endParaRPr lang="en-US" sz="1200" b="0" i="0" kern="1200">
              <a:solidFill>
                <a:schemeClr val="tx1"/>
              </a:solidFill>
              <a:effectLst/>
              <a:latin typeface="+mn-lt"/>
              <a:ea typeface="+mn-ea"/>
              <a:cs typeface="+mn-cs"/>
            </a:endParaRPr>
          </a:p>
          <a:p>
            <a:pPr fontAlgn="base"/>
            <a:r>
              <a:rPr lang="en-US" sz="1200" b="0" i="0" kern="1200">
                <a:solidFill>
                  <a:schemeClr val="tx1"/>
                </a:solidFill>
                <a:effectLst/>
                <a:latin typeface="+mn-lt"/>
                <a:ea typeface="+mn-ea"/>
                <a:cs typeface="+mn-cs"/>
              </a:rPr>
              <a:t>Student should always come to class fully prepared, having read materials and sources prior to the class.</a:t>
            </a:r>
            <a:r>
              <a:rPr lang="en-US" sz="1200" b="0" i="0" kern="1200" baseline="0">
                <a:solidFill>
                  <a:schemeClr val="tx1"/>
                </a:solidFill>
                <a:effectLst/>
                <a:latin typeface="+mn-lt"/>
                <a:ea typeface="+mn-ea"/>
                <a:cs typeface="+mn-cs"/>
              </a:rPr>
              <a:t> </a:t>
            </a:r>
            <a:r>
              <a:rPr lang="en-US" sz="1200" b="0" i="0" kern="1200">
                <a:solidFill>
                  <a:schemeClr val="tx1"/>
                </a:solidFill>
                <a:effectLst/>
                <a:latin typeface="+mn-lt"/>
                <a:ea typeface="+mn-ea"/>
                <a:cs typeface="+mn-cs"/>
              </a:rPr>
              <a:t>The ideas students</a:t>
            </a:r>
            <a:r>
              <a:rPr lang="en-US" sz="1200" b="0" i="0" kern="1200" baseline="0">
                <a:solidFill>
                  <a:schemeClr val="tx1"/>
                </a:solidFill>
                <a:effectLst/>
                <a:latin typeface="+mn-lt"/>
                <a:ea typeface="+mn-ea"/>
                <a:cs typeface="+mn-cs"/>
              </a:rPr>
              <a:t> </a:t>
            </a:r>
            <a:r>
              <a:rPr lang="en-US" sz="1200" b="0" i="0" kern="1200">
                <a:solidFill>
                  <a:schemeClr val="tx1"/>
                </a:solidFill>
                <a:effectLst/>
                <a:latin typeface="+mn-lt"/>
                <a:ea typeface="+mn-ea"/>
                <a:cs typeface="+mn-cs"/>
              </a:rPr>
              <a:t>bring to</a:t>
            </a:r>
            <a:r>
              <a:rPr lang="en-US" sz="1200" b="0" i="0" kern="1200" baseline="0">
                <a:solidFill>
                  <a:schemeClr val="tx1"/>
                </a:solidFill>
                <a:effectLst/>
                <a:latin typeface="+mn-lt"/>
                <a:ea typeface="+mn-ea"/>
                <a:cs typeface="+mn-cs"/>
              </a:rPr>
              <a:t> class </a:t>
            </a:r>
            <a:r>
              <a:rPr lang="en-US" sz="1200" b="0" i="0" kern="1200">
                <a:solidFill>
                  <a:schemeClr val="tx1"/>
                </a:solidFill>
                <a:effectLst/>
                <a:latin typeface="+mn-lt"/>
                <a:ea typeface="+mn-ea"/>
                <a:cs typeface="+mn-cs"/>
              </a:rPr>
              <a:t>enhance not only their own learning and understanding, but also their</a:t>
            </a:r>
            <a:r>
              <a:rPr lang="en-US" sz="1200" b="0" i="0" kern="1200" baseline="0">
                <a:solidFill>
                  <a:schemeClr val="tx1"/>
                </a:solidFill>
                <a:effectLst/>
                <a:latin typeface="+mn-lt"/>
                <a:ea typeface="+mn-ea"/>
                <a:cs typeface="+mn-cs"/>
              </a:rPr>
              <a:t> </a:t>
            </a:r>
            <a:r>
              <a:rPr lang="en-US" sz="1200" b="0" i="0" kern="1200">
                <a:solidFill>
                  <a:schemeClr val="tx1"/>
                </a:solidFill>
                <a:effectLst/>
                <a:latin typeface="+mn-lt"/>
                <a:ea typeface="+mn-ea"/>
                <a:cs typeface="+mn-cs"/>
              </a:rPr>
              <a:t>peers.</a:t>
            </a:r>
          </a:p>
          <a:p>
            <a:endParaRPr lang="en-US"/>
          </a:p>
        </p:txBody>
      </p:sp>
      <p:sp>
        <p:nvSpPr>
          <p:cNvPr id="4" name="Slide Number Placeholder 3"/>
          <p:cNvSpPr>
            <a:spLocks noGrp="1"/>
          </p:cNvSpPr>
          <p:nvPr>
            <p:ph type="sldNum" sz="quarter" idx="10"/>
          </p:nvPr>
        </p:nvSpPr>
        <p:spPr/>
        <p:txBody>
          <a:bodyPr/>
          <a:lstStyle/>
          <a:p>
            <a:fld id="{6D9AC689-8D47-4482-9789-D1D925E8AAB1}" type="slidenum">
              <a:rPr lang="en-US" smtClean="0"/>
              <a:t>19</a:t>
            </a:fld>
            <a:endParaRPr lang="en-US"/>
          </a:p>
        </p:txBody>
      </p:sp>
    </p:spTree>
    <p:extLst>
      <p:ext uri="{BB962C8B-B14F-4D97-AF65-F5344CB8AC3E}">
        <p14:creationId xmlns:p14="http://schemas.microsoft.com/office/powerpoint/2010/main" val="3861404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I am going to provide you with the history and </a:t>
            </a:r>
            <a:r>
              <a:rPr lang="en-US" sz="1200" b="0" i="0" kern="1200" dirty="0">
                <a:solidFill>
                  <a:schemeClr val="tx1"/>
                </a:solidFill>
                <a:effectLst/>
                <a:latin typeface="+mn-lt"/>
                <a:ea typeface="+mn-ea"/>
                <a:cs typeface="+mn-cs"/>
              </a:rPr>
              <a:t>institutional background of NDU, </a:t>
            </a:r>
            <a:r>
              <a:rPr lang="en-US" sz="1200" b="0" i="0" kern="1200" baseline="0" dirty="0">
                <a:solidFill>
                  <a:schemeClr val="tx1"/>
                </a:solidFill>
                <a:effectLst/>
                <a:latin typeface="+mn-lt"/>
                <a:ea typeface="+mn-ea"/>
                <a:cs typeface="+mn-cs"/>
              </a:rPr>
              <a:t> its mission, </a:t>
            </a:r>
            <a:r>
              <a:rPr lang="en-US" sz="1200" b="0" i="0" kern="1200" dirty="0">
                <a:solidFill>
                  <a:schemeClr val="tx1"/>
                </a:solidFill>
                <a:effectLst/>
                <a:latin typeface="+mn-lt"/>
                <a:ea typeface="+mn-ea"/>
                <a:cs typeface="+mn-cs"/>
              </a:rPr>
              <a:t>as well as share the academic</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policies and expectations that will structure your degree program and more importantly</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ensure your success. </a:t>
            </a:r>
            <a:endParaRPr lang="en-US" dirty="0"/>
          </a:p>
        </p:txBody>
      </p:sp>
      <p:sp>
        <p:nvSpPr>
          <p:cNvPr id="4" name="Slide Number Placeholder 3"/>
          <p:cNvSpPr>
            <a:spLocks noGrp="1"/>
          </p:cNvSpPr>
          <p:nvPr>
            <p:ph type="sldNum" sz="quarter" idx="10"/>
          </p:nvPr>
        </p:nvSpPr>
        <p:spPr/>
        <p:txBody>
          <a:bodyPr/>
          <a:lstStyle/>
          <a:p>
            <a:fld id="{6D9AC689-8D47-4482-9789-D1D925E8AAB1}" type="slidenum">
              <a:rPr lang="en-US" smtClean="0"/>
              <a:t>2</a:t>
            </a:fld>
            <a:endParaRPr lang="en-US"/>
          </a:p>
        </p:txBody>
      </p:sp>
    </p:spTree>
    <p:extLst>
      <p:ext uri="{BB962C8B-B14F-4D97-AF65-F5344CB8AC3E}">
        <p14:creationId xmlns:p14="http://schemas.microsoft.com/office/powerpoint/2010/main" val="21833120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ensure</a:t>
            </a:r>
            <a:r>
              <a:rPr lang="en-US" baseline="0"/>
              <a:t> </a:t>
            </a:r>
            <a:r>
              <a:rPr lang="en-US"/>
              <a:t>academic rigor and academic quality, grading rubrics</a:t>
            </a:r>
            <a:r>
              <a:rPr lang="en-US" baseline="0"/>
              <a:t> are utilized to assess and evaluate students’ understanding of the material. NDU uses a letter grading scale along with qualitative feedback for progress and performance. Graduate students are encouraged to focus more on the constructive feedback from their professors as oppose to the plus or minus of a letter grade. Keep in mind the ultimate goal is leader development. </a:t>
            </a:r>
            <a:endParaRPr lang="en-US"/>
          </a:p>
        </p:txBody>
      </p:sp>
      <p:sp>
        <p:nvSpPr>
          <p:cNvPr id="4" name="Slide Number Placeholder 3"/>
          <p:cNvSpPr>
            <a:spLocks noGrp="1"/>
          </p:cNvSpPr>
          <p:nvPr>
            <p:ph type="sldNum" sz="quarter" idx="10"/>
          </p:nvPr>
        </p:nvSpPr>
        <p:spPr/>
        <p:txBody>
          <a:bodyPr/>
          <a:lstStyle/>
          <a:p>
            <a:fld id="{6D9AC689-8D47-4482-9789-D1D925E8AAB1}" type="slidenum">
              <a:rPr lang="en-US" smtClean="0"/>
              <a:t>20</a:t>
            </a:fld>
            <a:endParaRPr lang="en-US"/>
          </a:p>
        </p:txBody>
      </p:sp>
    </p:spTree>
    <p:extLst>
      <p:ext uri="{BB962C8B-B14F-4D97-AF65-F5344CB8AC3E}">
        <p14:creationId xmlns:p14="http://schemas.microsoft.com/office/powerpoint/2010/main" val="25230132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a:t>
            </a:r>
            <a:r>
              <a:rPr lang="en-US" baseline="0"/>
              <a:t> are five very important academic policies with which students should familiarize themselves. </a:t>
            </a:r>
          </a:p>
          <a:p>
            <a:r>
              <a:rPr lang="en-US" baseline="0"/>
              <a:t>Academic Freedom, non-attribution, academic integrity, and student code of conduct</a:t>
            </a:r>
            <a:endParaRPr lang="en-US"/>
          </a:p>
        </p:txBody>
      </p:sp>
      <p:sp>
        <p:nvSpPr>
          <p:cNvPr id="4" name="Slide Number Placeholder 3"/>
          <p:cNvSpPr>
            <a:spLocks noGrp="1"/>
          </p:cNvSpPr>
          <p:nvPr>
            <p:ph type="sldNum" sz="quarter" idx="10"/>
          </p:nvPr>
        </p:nvSpPr>
        <p:spPr/>
        <p:txBody>
          <a:bodyPr/>
          <a:lstStyle/>
          <a:p>
            <a:fld id="{6D9AC689-8D47-4482-9789-D1D925E8AAB1}" type="slidenum">
              <a:rPr lang="en-US" smtClean="0"/>
              <a:t>21</a:t>
            </a:fld>
            <a:endParaRPr lang="en-US"/>
          </a:p>
        </p:txBody>
      </p:sp>
    </p:spTree>
    <p:extLst>
      <p:ext uri="{BB962C8B-B14F-4D97-AF65-F5344CB8AC3E}">
        <p14:creationId xmlns:p14="http://schemas.microsoft.com/office/powerpoint/2010/main" val="32646261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srgbClr val="FF0000"/>
                </a:solidFill>
              </a:rPr>
              <a:t>Definition:  </a:t>
            </a:r>
            <a:r>
              <a:rPr lang="en-US" sz="1200" spc="-55">
                <a:solidFill>
                  <a:srgbClr val="FF0000"/>
                </a:solidFill>
                <a:latin typeface="+mn-lt"/>
                <a:cs typeface="Calibri"/>
              </a:rPr>
              <a:t>We </a:t>
            </a:r>
            <a:r>
              <a:rPr lang="en-US" sz="1200" spc="-5">
                <a:solidFill>
                  <a:srgbClr val="FF0000"/>
                </a:solidFill>
                <a:latin typeface="+mn-lt"/>
                <a:cs typeface="Calibri"/>
              </a:rPr>
              <a:t>will </a:t>
            </a:r>
            <a:r>
              <a:rPr lang="en-US" sz="1200" spc="-15">
                <a:solidFill>
                  <a:srgbClr val="FF0000"/>
                </a:solidFill>
                <a:latin typeface="+mn-lt"/>
                <a:cs typeface="Calibri"/>
              </a:rPr>
              <a:t>protect </a:t>
            </a:r>
            <a:r>
              <a:rPr lang="en-US" sz="1200" spc="-10">
                <a:solidFill>
                  <a:srgbClr val="FF0000"/>
                </a:solidFill>
                <a:latin typeface="+mn-lt"/>
                <a:cs typeface="Calibri"/>
              </a:rPr>
              <a:t>free expression  </a:t>
            </a:r>
            <a:r>
              <a:rPr lang="en-US" sz="1200">
                <a:solidFill>
                  <a:srgbClr val="FF0000"/>
                </a:solidFill>
                <a:latin typeface="+mn-lt"/>
                <a:cs typeface="Calibri"/>
              </a:rPr>
              <a:t>and </a:t>
            </a:r>
            <a:r>
              <a:rPr lang="en-US" sz="1200" spc="-25">
                <a:solidFill>
                  <a:srgbClr val="FF0000"/>
                </a:solidFill>
                <a:latin typeface="+mn-lt"/>
                <a:cs typeface="Calibri"/>
              </a:rPr>
              <a:t>foster </a:t>
            </a:r>
            <a:r>
              <a:rPr lang="en-US" sz="1200" spc="-5">
                <a:solidFill>
                  <a:srgbClr val="FF0000"/>
                </a:solidFill>
                <a:latin typeface="+mn-lt"/>
                <a:cs typeface="Calibri"/>
              </a:rPr>
              <a:t>open </a:t>
            </a:r>
            <a:r>
              <a:rPr lang="en-US" sz="1200" spc="-10">
                <a:solidFill>
                  <a:srgbClr val="FF0000"/>
                </a:solidFill>
                <a:latin typeface="+mn-lt"/>
                <a:cs typeface="Calibri"/>
              </a:rPr>
              <a:t>intellectual </a:t>
            </a:r>
            <a:r>
              <a:rPr lang="en-US" sz="1200" spc="-20">
                <a:solidFill>
                  <a:srgbClr val="FF0000"/>
                </a:solidFill>
                <a:latin typeface="+mn-lt"/>
                <a:cs typeface="Calibri"/>
              </a:rPr>
              <a:t>exchanges </a:t>
            </a:r>
            <a:r>
              <a:rPr lang="en-US" sz="1200" spc="-5">
                <a:solidFill>
                  <a:srgbClr val="FF0000"/>
                </a:solidFill>
                <a:latin typeface="+mn-lt"/>
                <a:cs typeface="Calibri"/>
              </a:rPr>
              <a:t>based upon  </a:t>
            </a:r>
            <a:r>
              <a:rPr lang="en-US" sz="1200" spc="-10">
                <a:solidFill>
                  <a:srgbClr val="FF0000"/>
                </a:solidFill>
                <a:latin typeface="+mn-lt"/>
                <a:cs typeface="Calibri"/>
              </a:rPr>
              <a:t>professionalism </a:t>
            </a:r>
            <a:r>
              <a:rPr lang="en-US" sz="1200">
                <a:solidFill>
                  <a:srgbClr val="FF0000"/>
                </a:solidFill>
                <a:latin typeface="+mn-lt"/>
                <a:cs typeface="Calibri"/>
              </a:rPr>
              <a:t>and </a:t>
            </a:r>
            <a:r>
              <a:rPr lang="en-US" sz="1200" spc="-10">
                <a:solidFill>
                  <a:srgbClr val="FF0000"/>
                </a:solidFill>
                <a:latin typeface="+mn-lt"/>
                <a:cs typeface="Calibri"/>
              </a:rPr>
              <a:t>respect </a:t>
            </a:r>
            <a:r>
              <a:rPr lang="en-US" sz="1200" spc="-20">
                <a:solidFill>
                  <a:srgbClr val="FF0000"/>
                </a:solidFill>
                <a:latin typeface="+mn-lt"/>
                <a:cs typeface="Calibri"/>
              </a:rPr>
              <a:t>for</a:t>
            </a:r>
            <a:r>
              <a:rPr lang="en-US" sz="1200" spc="-15">
                <a:solidFill>
                  <a:srgbClr val="FF0000"/>
                </a:solidFill>
                <a:latin typeface="+mn-lt"/>
                <a:cs typeface="Calibri"/>
              </a:rPr>
              <a:t> others.</a:t>
            </a:r>
          </a:p>
          <a:p>
            <a:endParaRPr lang="en-US" sz="1200" spc="-15">
              <a:solidFill>
                <a:srgbClr val="FF0000"/>
              </a:solidFill>
              <a:latin typeface="+mn-lt"/>
              <a:cs typeface="Calibri"/>
            </a:endParaRPr>
          </a:p>
          <a:p>
            <a:r>
              <a:rPr lang="en-US" sz="1200" b="0" i="0" kern="1200">
                <a:solidFill>
                  <a:schemeClr val="tx1"/>
                </a:solidFill>
                <a:effectLst/>
                <a:latin typeface="+mn-lt"/>
                <a:ea typeface="+mn-ea"/>
                <a:cs typeface="+mn-cs"/>
              </a:rPr>
              <a:t>Academic freedom means that both faculty members and students can engage in intellectual debate without fear of censorship or retaliation.</a:t>
            </a:r>
            <a:endParaRPr lang="en-US" sz="1200">
              <a:solidFill>
                <a:srgbClr val="FF0000"/>
              </a:solidFill>
              <a:latin typeface="+mn-lt"/>
              <a:cs typeface="Calibri"/>
            </a:endParaRPr>
          </a:p>
          <a:p>
            <a:endParaRPr lang="en-US" sz="1200">
              <a:solidFill>
                <a:srgbClr val="FF0000"/>
              </a:solidFill>
            </a:endParaRPr>
          </a:p>
          <a:p>
            <a:r>
              <a:rPr lang="en-US" sz="1200" b="0" i="0" kern="1200">
                <a:solidFill>
                  <a:schemeClr val="tx1"/>
                </a:solidFill>
                <a:effectLst/>
                <a:latin typeface="+mn-lt"/>
                <a:ea typeface="+mn-ea"/>
                <a:cs typeface="+mn-cs"/>
              </a:rPr>
              <a:t>Without academic </a:t>
            </a:r>
            <a:r>
              <a:rPr lang="en-US" sz="1200" b="1" i="0" kern="1200">
                <a:solidFill>
                  <a:schemeClr val="tx1"/>
                </a:solidFill>
                <a:effectLst/>
                <a:latin typeface="+mn-lt"/>
                <a:ea typeface="+mn-ea"/>
                <a:cs typeface="+mn-cs"/>
              </a:rPr>
              <a:t>freedom</a:t>
            </a:r>
            <a:r>
              <a:rPr lang="en-US" sz="1200" b="0" i="0" kern="1200">
                <a:solidFill>
                  <a:schemeClr val="tx1"/>
                </a:solidFill>
                <a:effectLst/>
                <a:latin typeface="+mn-lt"/>
                <a:ea typeface="+mn-ea"/>
                <a:cs typeface="+mn-cs"/>
              </a:rPr>
              <a:t>, critical thinking cannot be cultivated, and without critical thinking, higher learning cannot be nurtured. Thus, given its centrality to our graduate programs, it comes as no surprise that academic </a:t>
            </a:r>
            <a:r>
              <a:rPr lang="en-US" sz="1200" b="1" i="0" kern="1200">
                <a:solidFill>
                  <a:schemeClr val="tx1"/>
                </a:solidFill>
                <a:effectLst/>
                <a:latin typeface="+mn-lt"/>
                <a:ea typeface="+mn-ea"/>
                <a:cs typeface="+mn-cs"/>
              </a:rPr>
              <a:t>freedom</a:t>
            </a:r>
            <a:r>
              <a:rPr lang="en-US" sz="1200" b="0" i="0" kern="1200">
                <a:solidFill>
                  <a:schemeClr val="tx1"/>
                </a:solidFill>
                <a:effectLst/>
                <a:latin typeface="+mn-lt"/>
                <a:ea typeface="+mn-ea"/>
                <a:cs typeface="+mn-cs"/>
              </a:rPr>
              <a:t> has been an integral part of NDU. </a:t>
            </a:r>
          </a:p>
          <a:p>
            <a:endParaRPr lang="en-US" sz="1200" b="0" i="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D9AC689-8D47-4482-9789-D1D925E8AAB1}" type="slidenum">
              <a:rPr lang="en-US" smtClean="0"/>
              <a:t>22</a:t>
            </a:fld>
            <a:endParaRPr lang="en-US"/>
          </a:p>
        </p:txBody>
      </p:sp>
    </p:spTree>
    <p:extLst>
      <p:ext uri="{BB962C8B-B14F-4D97-AF65-F5344CB8AC3E}">
        <p14:creationId xmlns:p14="http://schemas.microsoft.com/office/powerpoint/2010/main" val="11176103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students,</a:t>
            </a:r>
            <a:r>
              <a:rPr lang="en-US" baseline="0" dirty="0"/>
              <a:t> faculty, and </a:t>
            </a:r>
            <a:r>
              <a:rPr lang="en-US" dirty="0"/>
              <a:t>guests</a:t>
            </a:r>
            <a:r>
              <a:rPr lang="en-US" baseline="0" dirty="0"/>
              <a:t> speakers</a:t>
            </a:r>
            <a:r>
              <a:rPr lang="en-US" dirty="0"/>
              <a:t> and university community members may speak candidly, the university offers its assurance that presentations and class discussions will be held in strict confidence. Our policy on non-attribution provides that, without the expressed permission of the speaker, nothing will be attributed directly or indirectly in the presence of anyone who was not authorized to attend the lecture</a:t>
            </a:r>
          </a:p>
        </p:txBody>
      </p:sp>
      <p:sp>
        <p:nvSpPr>
          <p:cNvPr id="4" name="Slide Number Placeholder 3"/>
          <p:cNvSpPr>
            <a:spLocks noGrp="1"/>
          </p:cNvSpPr>
          <p:nvPr>
            <p:ph type="sldNum" sz="quarter" idx="10"/>
          </p:nvPr>
        </p:nvSpPr>
        <p:spPr/>
        <p:txBody>
          <a:bodyPr/>
          <a:lstStyle/>
          <a:p>
            <a:fld id="{6D9AC689-8D47-4482-9789-D1D925E8AAB1}" type="slidenum">
              <a:rPr lang="en-US" smtClean="0"/>
              <a:t>23</a:t>
            </a:fld>
            <a:endParaRPr lang="en-US"/>
          </a:p>
        </p:txBody>
      </p:sp>
    </p:spTree>
    <p:extLst>
      <p:ext uri="{BB962C8B-B14F-4D97-AF65-F5344CB8AC3E}">
        <p14:creationId xmlns:p14="http://schemas.microsoft.com/office/powerpoint/2010/main" val="1619076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a:solidFill>
                  <a:schemeClr val="tx1"/>
                </a:solidFill>
                <a:effectLst/>
                <a:latin typeface="+mn-lt"/>
                <a:ea typeface="+mn-ea"/>
                <a:cs typeface="+mn-cs"/>
              </a:rPr>
              <a:t>Academic integrity</a:t>
            </a:r>
            <a:r>
              <a:rPr lang="en-US" sz="1200" b="0" i="0" kern="1200">
                <a:solidFill>
                  <a:schemeClr val="tx1"/>
                </a:solidFill>
                <a:effectLst/>
                <a:latin typeface="+mn-lt"/>
                <a:ea typeface="+mn-ea"/>
                <a:cs typeface="+mn-cs"/>
              </a:rPr>
              <a:t> means that one should respect another person's work and efforts. Any activity undertaken with the purpose of creating or obtaining an unfair </a:t>
            </a:r>
            <a:r>
              <a:rPr lang="en-US" sz="1200" b="1" i="0" kern="1200">
                <a:solidFill>
                  <a:schemeClr val="tx1"/>
                </a:solidFill>
                <a:effectLst/>
                <a:latin typeface="+mn-lt"/>
                <a:ea typeface="+mn-ea"/>
                <a:cs typeface="+mn-cs"/>
              </a:rPr>
              <a:t>academic</a:t>
            </a:r>
            <a:r>
              <a:rPr lang="en-US" sz="1200" b="0" i="0" kern="1200">
                <a:solidFill>
                  <a:schemeClr val="tx1"/>
                </a:solidFill>
                <a:effectLst/>
                <a:latin typeface="+mn-lt"/>
                <a:ea typeface="+mn-ea"/>
                <a:cs typeface="+mn-cs"/>
              </a:rPr>
              <a:t> advantage over other students' </a:t>
            </a:r>
            <a:r>
              <a:rPr lang="en-US" sz="1200" b="1" i="0" kern="1200">
                <a:solidFill>
                  <a:schemeClr val="tx1"/>
                </a:solidFill>
                <a:effectLst/>
                <a:latin typeface="+mn-lt"/>
                <a:ea typeface="+mn-ea"/>
                <a:cs typeface="+mn-cs"/>
              </a:rPr>
              <a:t>academic</a:t>
            </a:r>
            <a:r>
              <a:rPr lang="en-US" sz="1200" b="0" i="0" kern="1200">
                <a:solidFill>
                  <a:schemeClr val="tx1"/>
                </a:solidFill>
                <a:effectLst/>
                <a:latin typeface="+mn-lt"/>
                <a:ea typeface="+mn-ea"/>
                <a:cs typeface="+mn-cs"/>
              </a:rPr>
              <a:t> work, or inhibiting the progress of another person's </a:t>
            </a:r>
            <a:r>
              <a:rPr lang="en-US" sz="1200" b="1" i="0" kern="1200">
                <a:solidFill>
                  <a:schemeClr val="tx1"/>
                </a:solidFill>
                <a:effectLst/>
                <a:latin typeface="+mn-lt"/>
                <a:ea typeface="+mn-ea"/>
                <a:cs typeface="+mn-cs"/>
              </a:rPr>
              <a:t>academic</a:t>
            </a:r>
            <a:r>
              <a:rPr lang="en-US" sz="1200" b="0" i="0" kern="1200">
                <a:solidFill>
                  <a:schemeClr val="tx1"/>
                </a:solidFill>
                <a:effectLst/>
                <a:latin typeface="+mn-lt"/>
                <a:ea typeface="+mn-ea"/>
                <a:cs typeface="+mn-cs"/>
              </a:rPr>
              <a:t> work, violates </a:t>
            </a:r>
            <a:r>
              <a:rPr lang="en-US" sz="1200" b="1" i="0" kern="1200">
                <a:solidFill>
                  <a:schemeClr val="tx1"/>
                </a:solidFill>
                <a:effectLst/>
                <a:latin typeface="+mn-lt"/>
                <a:ea typeface="+mn-ea"/>
                <a:cs typeface="+mn-cs"/>
              </a:rPr>
              <a:t>academic integrity</a:t>
            </a:r>
            <a:r>
              <a:rPr lang="en-US" sz="1200" b="0" i="0" kern="1200">
                <a:solidFill>
                  <a:schemeClr val="tx1"/>
                </a:solidFill>
                <a:effectLst/>
                <a:latin typeface="+mn-lt"/>
                <a:ea typeface="+mn-ea"/>
                <a:cs typeface="+mn-cs"/>
              </a:rPr>
              <a:t>. </a:t>
            </a:r>
          </a:p>
          <a:p>
            <a:endParaRPr lang="en-US" sz="12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An</a:t>
            </a:r>
            <a:r>
              <a:rPr lang="en-US" sz="1200" b="0" i="0" kern="1200" baseline="0">
                <a:solidFill>
                  <a:schemeClr val="tx1"/>
                </a:solidFill>
                <a:effectLst/>
                <a:latin typeface="+mn-lt"/>
                <a:ea typeface="+mn-ea"/>
                <a:cs typeface="+mn-cs"/>
              </a:rPr>
              <a:t> example of this is plagiarism, the theft of intellectual work of another person and passing it off as one’s own. To avoid this, students must properly give credit to sources of work. </a:t>
            </a:r>
            <a:endParaRPr lang="en-US"/>
          </a:p>
        </p:txBody>
      </p:sp>
      <p:sp>
        <p:nvSpPr>
          <p:cNvPr id="4" name="Slide Number Placeholder 3"/>
          <p:cNvSpPr>
            <a:spLocks noGrp="1"/>
          </p:cNvSpPr>
          <p:nvPr>
            <p:ph type="sldNum" sz="quarter" idx="10"/>
          </p:nvPr>
        </p:nvSpPr>
        <p:spPr/>
        <p:txBody>
          <a:bodyPr/>
          <a:lstStyle/>
          <a:p>
            <a:fld id="{6D9AC689-8D47-4482-9789-D1D925E8AAB1}" type="slidenum">
              <a:rPr lang="en-US" smtClean="0"/>
              <a:t>24</a:t>
            </a:fld>
            <a:endParaRPr lang="en-US"/>
          </a:p>
        </p:txBody>
      </p:sp>
    </p:spTree>
    <p:extLst>
      <p:ext uri="{BB962C8B-B14F-4D97-AF65-F5344CB8AC3E}">
        <p14:creationId xmlns:p14="http://schemas.microsoft.com/office/powerpoint/2010/main" val="23643533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spc="-95">
                <a:solidFill>
                  <a:srgbClr val="404040"/>
                </a:solidFill>
                <a:latin typeface="+mn-lt"/>
                <a:cs typeface="Calibri"/>
              </a:rPr>
              <a:t>To </a:t>
            </a:r>
            <a:r>
              <a:rPr lang="en-US" sz="1200" spc="-10">
                <a:solidFill>
                  <a:srgbClr val="404040"/>
                </a:solidFill>
                <a:latin typeface="+mn-lt"/>
                <a:cs typeface="Calibri"/>
              </a:rPr>
              <a:t>advance </a:t>
            </a:r>
            <a:r>
              <a:rPr lang="en-US" sz="1200" spc="-5">
                <a:solidFill>
                  <a:srgbClr val="404040"/>
                </a:solidFill>
                <a:latin typeface="+mn-lt"/>
                <a:cs typeface="Calibri"/>
              </a:rPr>
              <a:t>the mission of educating, developing, and inspiring National  Security </a:t>
            </a:r>
            <a:r>
              <a:rPr lang="en-US" sz="1200" spc="-10">
                <a:solidFill>
                  <a:srgbClr val="404040"/>
                </a:solidFill>
                <a:latin typeface="+mn-lt"/>
                <a:cs typeface="Calibri"/>
              </a:rPr>
              <a:t>Leaders, we must </a:t>
            </a:r>
            <a:r>
              <a:rPr lang="en-US" sz="1200" spc="-5">
                <a:solidFill>
                  <a:srgbClr val="404040"/>
                </a:solidFill>
                <a:latin typeface="+mn-lt"/>
                <a:cs typeface="Calibri"/>
              </a:rPr>
              <a:t>continually </a:t>
            </a:r>
            <a:r>
              <a:rPr lang="en-US" sz="1200" spc="-15">
                <a:solidFill>
                  <a:srgbClr val="404040"/>
                </a:solidFill>
                <a:latin typeface="+mn-lt"/>
                <a:cs typeface="Calibri"/>
              </a:rPr>
              <a:t>create </a:t>
            </a:r>
            <a:r>
              <a:rPr lang="en-US" sz="1200">
                <a:solidFill>
                  <a:srgbClr val="404040"/>
                </a:solidFill>
                <a:latin typeface="+mn-lt"/>
                <a:cs typeface="Calibri"/>
              </a:rPr>
              <a:t>and </a:t>
            </a:r>
            <a:r>
              <a:rPr lang="en-US" sz="1200" spc="-10">
                <a:solidFill>
                  <a:srgbClr val="404040"/>
                </a:solidFill>
                <a:latin typeface="+mn-lt"/>
                <a:cs typeface="Calibri"/>
              </a:rPr>
              <a:t>maintain </a:t>
            </a:r>
            <a:r>
              <a:rPr lang="en-US" sz="1200">
                <a:solidFill>
                  <a:srgbClr val="404040"/>
                </a:solidFill>
                <a:latin typeface="+mn-lt"/>
                <a:cs typeface="Calibri"/>
              </a:rPr>
              <a:t>an </a:t>
            </a:r>
            <a:r>
              <a:rPr lang="en-US" sz="1200" spc="-5">
                <a:solidFill>
                  <a:srgbClr val="404040"/>
                </a:solidFill>
                <a:latin typeface="+mn-lt"/>
                <a:cs typeface="Calibri"/>
              </a:rPr>
              <a:t>academic  </a:t>
            </a:r>
            <a:r>
              <a:rPr lang="en-US" sz="1200" spc="-15">
                <a:solidFill>
                  <a:srgbClr val="404040"/>
                </a:solidFill>
                <a:latin typeface="+mn-lt"/>
                <a:cs typeface="Calibri"/>
              </a:rPr>
              <a:t>environment </a:t>
            </a:r>
            <a:r>
              <a:rPr lang="en-US" sz="1200" spc="-10">
                <a:solidFill>
                  <a:srgbClr val="404040"/>
                </a:solidFill>
                <a:latin typeface="+mn-lt"/>
                <a:cs typeface="Calibri"/>
              </a:rPr>
              <a:t>founded </a:t>
            </a:r>
            <a:r>
              <a:rPr lang="en-US" sz="1200" spc="-5">
                <a:solidFill>
                  <a:srgbClr val="404040"/>
                </a:solidFill>
                <a:latin typeface="+mn-lt"/>
                <a:cs typeface="Calibri"/>
              </a:rPr>
              <a:t>in a </a:t>
            </a:r>
            <a:r>
              <a:rPr lang="en-US" sz="1200" spc="-10">
                <a:solidFill>
                  <a:srgbClr val="404040"/>
                </a:solidFill>
                <a:latin typeface="+mn-lt"/>
                <a:cs typeface="Calibri"/>
              </a:rPr>
              <a:t>community </a:t>
            </a:r>
            <a:r>
              <a:rPr lang="en-US" sz="1200" spc="-5">
                <a:solidFill>
                  <a:srgbClr val="404040"/>
                </a:solidFill>
                <a:latin typeface="+mn-lt"/>
                <a:cs typeface="Calibri"/>
              </a:rPr>
              <a:t>of </a:t>
            </a:r>
            <a:r>
              <a:rPr lang="en-US" sz="1200" spc="-10">
                <a:solidFill>
                  <a:srgbClr val="404040"/>
                </a:solidFill>
                <a:latin typeface="+mn-lt"/>
                <a:cs typeface="Calibri"/>
              </a:rPr>
              <a:t>trust </a:t>
            </a:r>
            <a:r>
              <a:rPr lang="en-US" sz="1200" spc="-5">
                <a:solidFill>
                  <a:srgbClr val="404040"/>
                </a:solidFill>
                <a:latin typeface="+mn-lt"/>
                <a:cs typeface="Calibri"/>
              </a:rPr>
              <a:t>that demands </a:t>
            </a:r>
            <a:r>
              <a:rPr lang="en-US" sz="1200" spc="-10">
                <a:solidFill>
                  <a:srgbClr val="404040"/>
                </a:solidFill>
                <a:latin typeface="+mn-lt"/>
                <a:cs typeface="Calibri"/>
              </a:rPr>
              <a:t>excellence </a:t>
            </a:r>
            <a:r>
              <a:rPr lang="en-US" sz="1200" spc="-5">
                <a:solidFill>
                  <a:srgbClr val="404040"/>
                </a:solidFill>
                <a:latin typeface="+mn-lt"/>
                <a:cs typeface="Calibri"/>
              </a:rPr>
              <a:t>in  </a:t>
            </a:r>
            <a:r>
              <a:rPr lang="en-US" sz="1200" spc="-10">
                <a:solidFill>
                  <a:srgbClr val="404040"/>
                </a:solidFill>
                <a:latin typeface="+mn-lt"/>
                <a:cs typeface="Calibri"/>
              </a:rPr>
              <a:t>professional conduct </a:t>
            </a:r>
            <a:r>
              <a:rPr lang="en-US" sz="1200" spc="-5">
                <a:solidFill>
                  <a:srgbClr val="404040"/>
                </a:solidFill>
                <a:latin typeface="+mn-lt"/>
                <a:cs typeface="Calibri"/>
              </a:rPr>
              <a:t>and </a:t>
            </a:r>
            <a:r>
              <a:rPr lang="en-US" sz="1200" spc="-10">
                <a:solidFill>
                  <a:srgbClr val="404040"/>
                </a:solidFill>
                <a:latin typeface="+mn-lt"/>
                <a:cs typeface="Calibri"/>
              </a:rPr>
              <a:t>ethical </a:t>
            </a:r>
            <a:r>
              <a:rPr lang="en-US" sz="1200" spc="-15">
                <a:solidFill>
                  <a:srgbClr val="404040"/>
                </a:solidFill>
                <a:latin typeface="+mn-lt"/>
                <a:cs typeface="Calibri"/>
              </a:rPr>
              <a:t>standards. </a:t>
            </a:r>
            <a:r>
              <a:rPr lang="en-US" sz="1200" spc="-10">
                <a:solidFill>
                  <a:srgbClr val="404040"/>
                </a:solidFill>
                <a:latin typeface="+mn-lt"/>
                <a:cs typeface="Calibri"/>
              </a:rPr>
              <a:t>Students must adhere </a:t>
            </a:r>
            <a:r>
              <a:rPr lang="en-US" sz="1200" spc="-15">
                <a:solidFill>
                  <a:srgbClr val="404040"/>
                </a:solidFill>
                <a:latin typeface="+mn-lt"/>
                <a:cs typeface="Calibri"/>
              </a:rPr>
              <a:t>to </a:t>
            </a:r>
            <a:r>
              <a:rPr lang="en-US" sz="1200" spc="-5">
                <a:solidFill>
                  <a:srgbClr val="404040"/>
                </a:solidFill>
                <a:latin typeface="+mn-lt"/>
                <a:cs typeface="Calibri"/>
              </a:rPr>
              <a:t>the  </a:t>
            </a:r>
            <a:r>
              <a:rPr lang="en-US" sz="1200" spc="-10">
                <a:solidFill>
                  <a:srgbClr val="404040"/>
                </a:solidFill>
                <a:latin typeface="+mn-lt"/>
                <a:cs typeface="Calibri"/>
              </a:rPr>
              <a:t>highest </a:t>
            </a:r>
            <a:r>
              <a:rPr lang="en-US" sz="1200" spc="-15">
                <a:solidFill>
                  <a:srgbClr val="404040"/>
                </a:solidFill>
                <a:latin typeface="+mn-lt"/>
                <a:cs typeface="Calibri"/>
              </a:rPr>
              <a:t>standards </a:t>
            </a:r>
            <a:r>
              <a:rPr lang="en-US" sz="1200" spc="-5">
                <a:solidFill>
                  <a:srgbClr val="404040"/>
                </a:solidFill>
                <a:latin typeface="+mn-lt"/>
                <a:cs typeface="Calibri"/>
              </a:rPr>
              <a:t>of </a:t>
            </a:r>
            <a:r>
              <a:rPr lang="en-US" sz="1200" spc="-40">
                <a:solidFill>
                  <a:srgbClr val="404040"/>
                </a:solidFill>
                <a:latin typeface="+mn-lt"/>
                <a:cs typeface="Calibri"/>
              </a:rPr>
              <a:t>honor. </a:t>
            </a:r>
            <a:r>
              <a:rPr lang="en-US" sz="1200" spc="-20">
                <a:solidFill>
                  <a:srgbClr val="404040"/>
                </a:solidFill>
                <a:latin typeface="+mn-lt"/>
                <a:cs typeface="Calibri"/>
              </a:rPr>
              <a:t>Specifically, </a:t>
            </a:r>
            <a:r>
              <a:rPr lang="en-US" sz="1200" spc="-10">
                <a:solidFill>
                  <a:srgbClr val="404040"/>
                </a:solidFill>
                <a:latin typeface="+mn-lt"/>
                <a:cs typeface="Calibri"/>
              </a:rPr>
              <a:t>students </a:t>
            </a:r>
            <a:r>
              <a:rPr lang="en-US" sz="1200" spc="-5">
                <a:solidFill>
                  <a:srgbClr val="404040"/>
                </a:solidFill>
                <a:latin typeface="+mn-lt"/>
                <a:cs typeface="Calibri"/>
              </a:rPr>
              <a:t>will not lie, cheat, </a:t>
            </a:r>
            <a:r>
              <a:rPr lang="en-US" sz="1200" spc="-15">
                <a:solidFill>
                  <a:srgbClr val="404040"/>
                </a:solidFill>
                <a:latin typeface="+mn-lt"/>
                <a:cs typeface="Calibri"/>
              </a:rPr>
              <a:t>steal </a:t>
            </a:r>
            <a:r>
              <a:rPr lang="en-US" sz="1200" spc="-10">
                <a:solidFill>
                  <a:srgbClr val="404040"/>
                </a:solidFill>
                <a:latin typeface="+mn-lt"/>
                <a:cs typeface="Calibri"/>
              </a:rPr>
              <a:t>or  </a:t>
            </a:r>
            <a:r>
              <a:rPr lang="en-US" sz="1200" spc="-5">
                <a:solidFill>
                  <a:srgbClr val="404040"/>
                </a:solidFill>
                <a:latin typeface="+mn-lt"/>
                <a:cs typeface="Calibri"/>
              </a:rPr>
              <a:t>otherwise </a:t>
            </a:r>
            <a:r>
              <a:rPr lang="en-US" sz="1200" spc="-15">
                <a:solidFill>
                  <a:srgbClr val="404040"/>
                </a:solidFill>
                <a:latin typeface="+mn-lt"/>
                <a:cs typeface="Calibri"/>
              </a:rPr>
              <a:t>behave </a:t>
            </a:r>
            <a:r>
              <a:rPr lang="en-US" sz="1200" spc="-5">
                <a:solidFill>
                  <a:srgbClr val="404040"/>
                </a:solidFill>
                <a:latin typeface="+mn-lt"/>
                <a:cs typeface="Calibri"/>
              </a:rPr>
              <a:t>in </a:t>
            </a:r>
            <a:r>
              <a:rPr lang="en-US" sz="1200" spc="-15">
                <a:solidFill>
                  <a:srgbClr val="404040"/>
                </a:solidFill>
                <a:latin typeface="+mn-lt"/>
                <a:cs typeface="Calibri"/>
              </a:rPr>
              <a:t>any </a:t>
            </a:r>
            <a:r>
              <a:rPr lang="en-US" sz="1200" spc="-25">
                <a:solidFill>
                  <a:srgbClr val="404040"/>
                </a:solidFill>
                <a:latin typeface="+mn-lt"/>
                <a:cs typeface="Calibri"/>
              </a:rPr>
              <a:t>way </a:t>
            </a:r>
            <a:r>
              <a:rPr lang="en-US" sz="1200" spc="-5">
                <a:solidFill>
                  <a:srgbClr val="404040"/>
                </a:solidFill>
                <a:latin typeface="+mn-lt"/>
                <a:cs typeface="Calibri"/>
              </a:rPr>
              <a:t>that </a:t>
            </a:r>
            <a:r>
              <a:rPr lang="en-US" sz="1200" spc="-10">
                <a:solidFill>
                  <a:srgbClr val="404040"/>
                </a:solidFill>
                <a:latin typeface="+mn-lt"/>
                <a:cs typeface="Calibri"/>
              </a:rPr>
              <a:t>discredits </a:t>
            </a:r>
            <a:r>
              <a:rPr lang="en-US" sz="1200" spc="-5">
                <a:solidFill>
                  <a:srgbClr val="404040"/>
                </a:solidFill>
                <a:latin typeface="+mn-lt"/>
                <a:cs typeface="Calibri"/>
              </a:rPr>
              <a:t>themselves or impugns on the  </a:t>
            </a:r>
            <a:r>
              <a:rPr lang="en-US" sz="1200" spc="-10">
                <a:solidFill>
                  <a:srgbClr val="404040"/>
                </a:solidFill>
                <a:latin typeface="+mn-lt"/>
                <a:cs typeface="Calibri"/>
              </a:rPr>
              <a:t>reputation </a:t>
            </a:r>
            <a:r>
              <a:rPr lang="en-US" sz="1200" spc="-5">
                <a:solidFill>
                  <a:srgbClr val="404040"/>
                </a:solidFill>
                <a:latin typeface="+mn-lt"/>
                <a:cs typeface="Calibri"/>
              </a:rPr>
              <a:t>of their </a:t>
            </a:r>
            <a:r>
              <a:rPr lang="en-US" sz="1200" spc="-15">
                <a:solidFill>
                  <a:srgbClr val="404040"/>
                </a:solidFill>
                <a:latin typeface="+mn-lt"/>
                <a:cs typeface="Calibri"/>
              </a:rPr>
              <a:t>fellow </a:t>
            </a:r>
            <a:r>
              <a:rPr lang="en-US" sz="1200" spc="-10">
                <a:solidFill>
                  <a:srgbClr val="404040"/>
                </a:solidFill>
                <a:latin typeface="+mn-lt"/>
                <a:cs typeface="Calibri"/>
              </a:rPr>
              <a:t>students </a:t>
            </a:r>
            <a:r>
              <a:rPr lang="en-US" sz="1200" spc="-15">
                <a:solidFill>
                  <a:srgbClr val="404040"/>
                </a:solidFill>
                <a:latin typeface="+mn-lt"/>
                <a:cs typeface="Calibri"/>
              </a:rPr>
              <a:t>at </a:t>
            </a:r>
            <a:r>
              <a:rPr lang="en-US" sz="1200" spc="-5">
                <a:solidFill>
                  <a:srgbClr val="404040"/>
                </a:solidFill>
                <a:latin typeface="+mn-lt"/>
                <a:cs typeface="Calibri"/>
              </a:rPr>
              <a:t>National </a:t>
            </a:r>
            <a:r>
              <a:rPr lang="en-US" sz="1200" spc="-15">
                <a:solidFill>
                  <a:srgbClr val="404040"/>
                </a:solidFill>
                <a:latin typeface="+mn-lt"/>
                <a:cs typeface="Calibri"/>
              </a:rPr>
              <a:t>Defense </a:t>
            </a:r>
            <a:r>
              <a:rPr lang="en-US" sz="1200" spc="-20">
                <a:solidFill>
                  <a:srgbClr val="404040"/>
                </a:solidFill>
                <a:latin typeface="+mn-lt"/>
                <a:cs typeface="Calibri"/>
              </a:rPr>
              <a:t>University. </a:t>
            </a:r>
            <a:r>
              <a:rPr lang="en-US" sz="1200" spc="-15">
                <a:solidFill>
                  <a:srgbClr val="404040"/>
                </a:solidFill>
                <a:latin typeface="+mn-lt"/>
                <a:cs typeface="Calibri"/>
              </a:rPr>
              <a:t>Failure to  follow </a:t>
            </a:r>
            <a:r>
              <a:rPr lang="en-US" sz="1200" spc="-5">
                <a:solidFill>
                  <a:srgbClr val="404040"/>
                </a:solidFill>
                <a:latin typeface="+mn-lt"/>
                <a:cs typeface="Calibri"/>
              </a:rPr>
              <a:t>these </a:t>
            </a:r>
            <a:r>
              <a:rPr lang="en-US" sz="1200" spc="-15">
                <a:solidFill>
                  <a:srgbClr val="404040"/>
                </a:solidFill>
                <a:latin typeface="+mn-lt"/>
                <a:cs typeface="Calibri"/>
              </a:rPr>
              <a:t>standards may </a:t>
            </a:r>
            <a:r>
              <a:rPr lang="en-US" sz="1200" spc="-10">
                <a:solidFill>
                  <a:srgbClr val="404040"/>
                </a:solidFill>
                <a:latin typeface="+mn-lt"/>
                <a:cs typeface="Calibri"/>
              </a:rPr>
              <a:t>result </a:t>
            </a:r>
            <a:r>
              <a:rPr lang="en-US" sz="1200" spc="-5">
                <a:solidFill>
                  <a:srgbClr val="404040"/>
                </a:solidFill>
                <a:latin typeface="+mn-lt"/>
                <a:cs typeface="Calibri"/>
              </a:rPr>
              <a:t>in </a:t>
            </a:r>
            <a:r>
              <a:rPr lang="en-US" sz="1200" spc="-10">
                <a:solidFill>
                  <a:srgbClr val="404040"/>
                </a:solidFill>
                <a:latin typeface="+mn-lt"/>
                <a:cs typeface="Calibri"/>
              </a:rPr>
              <a:t>administrative </a:t>
            </a:r>
            <a:r>
              <a:rPr lang="en-US" sz="1200" spc="-5">
                <a:solidFill>
                  <a:srgbClr val="404040"/>
                </a:solidFill>
                <a:latin typeface="+mn-lt"/>
                <a:cs typeface="Calibri"/>
              </a:rPr>
              <a:t>action, including  dismissal </a:t>
            </a:r>
            <a:r>
              <a:rPr lang="en-US" sz="1200" spc="-15">
                <a:solidFill>
                  <a:srgbClr val="404040"/>
                </a:solidFill>
                <a:latin typeface="+mn-lt"/>
                <a:cs typeface="Calibri"/>
              </a:rPr>
              <a:t>from </a:t>
            </a:r>
            <a:r>
              <a:rPr lang="en-US" sz="1200" spc="-5">
                <a:solidFill>
                  <a:srgbClr val="404040"/>
                </a:solidFill>
                <a:latin typeface="+mn-lt"/>
                <a:cs typeface="Calibri"/>
              </a:rPr>
              <a:t>the </a:t>
            </a:r>
            <a:r>
              <a:rPr lang="en-US" sz="1200" spc="-10">
                <a:solidFill>
                  <a:srgbClr val="404040"/>
                </a:solidFill>
                <a:latin typeface="+mn-lt"/>
                <a:cs typeface="Calibri"/>
              </a:rPr>
              <a:t>University </a:t>
            </a:r>
            <a:r>
              <a:rPr lang="en-US" sz="1200" spc="-5">
                <a:solidFill>
                  <a:srgbClr val="404040"/>
                </a:solidFill>
                <a:latin typeface="+mn-lt"/>
                <a:cs typeface="Calibri"/>
              </a:rPr>
              <a:t>in </a:t>
            </a:r>
            <a:r>
              <a:rPr lang="en-US" sz="1200" spc="-10">
                <a:solidFill>
                  <a:srgbClr val="404040"/>
                </a:solidFill>
                <a:latin typeface="+mn-lt"/>
                <a:cs typeface="Calibri"/>
              </a:rPr>
              <a:t>accordance </a:t>
            </a:r>
            <a:r>
              <a:rPr lang="en-US" sz="1200" spc="-5">
                <a:solidFill>
                  <a:srgbClr val="404040"/>
                </a:solidFill>
                <a:latin typeface="+mn-lt"/>
                <a:cs typeface="Calibri"/>
              </a:rPr>
              <a:t>with </a:t>
            </a:r>
            <a:r>
              <a:rPr lang="en-US" sz="1200" spc="-25">
                <a:solidFill>
                  <a:srgbClr val="404040"/>
                </a:solidFill>
                <a:latin typeface="+mn-lt"/>
                <a:cs typeface="Calibri"/>
              </a:rPr>
              <a:t>NDU’s </a:t>
            </a:r>
            <a:r>
              <a:rPr lang="en-US" sz="1200" spc="-10">
                <a:solidFill>
                  <a:srgbClr val="404040"/>
                </a:solidFill>
                <a:latin typeface="+mn-lt"/>
                <a:cs typeface="Calibri"/>
              </a:rPr>
              <a:t>Student  Disenrollment </a:t>
            </a:r>
            <a:r>
              <a:rPr lang="en-US" sz="1200" spc="-15">
                <a:solidFill>
                  <a:srgbClr val="404040"/>
                </a:solidFill>
                <a:latin typeface="+mn-lt"/>
                <a:cs typeface="Calibri"/>
              </a:rPr>
              <a:t>Policy</a:t>
            </a:r>
            <a:r>
              <a:rPr lang="en-US" sz="1200" spc="40">
                <a:solidFill>
                  <a:srgbClr val="404040"/>
                </a:solidFill>
                <a:latin typeface="+mn-lt"/>
                <a:cs typeface="Calibri"/>
              </a:rPr>
              <a:t> </a:t>
            </a:r>
            <a:r>
              <a:rPr lang="en-US" sz="1200" spc="-10">
                <a:solidFill>
                  <a:srgbClr val="404040"/>
                </a:solidFill>
                <a:latin typeface="+mn-lt"/>
                <a:cs typeface="Calibri"/>
              </a:rPr>
              <a:t>(5.12).</a:t>
            </a:r>
            <a:endParaRPr lang="en-US" sz="1200">
              <a:latin typeface="+mn-lt"/>
              <a:cs typeface="Calibri"/>
            </a:endParaRPr>
          </a:p>
          <a:p>
            <a:endParaRPr lang="en-US"/>
          </a:p>
        </p:txBody>
      </p:sp>
      <p:sp>
        <p:nvSpPr>
          <p:cNvPr id="4" name="Slide Number Placeholder 3"/>
          <p:cNvSpPr>
            <a:spLocks noGrp="1"/>
          </p:cNvSpPr>
          <p:nvPr>
            <p:ph type="sldNum" sz="quarter" idx="10"/>
          </p:nvPr>
        </p:nvSpPr>
        <p:spPr/>
        <p:txBody>
          <a:bodyPr/>
          <a:lstStyle/>
          <a:p>
            <a:fld id="{6D9AC689-8D47-4482-9789-D1D925E8AAB1}" type="slidenum">
              <a:rPr lang="en-US" smtClean="0"/>
              <a:t>25</a:t>
            </a:fld>
            <a:endParaRPr lang="en-US"/>
          </a:p>
        </p:txBody>
      </p:sp>
    </p:spTree>
    <p:extLst>
      <p:ext uri="{BB962C8B-B14F-4D97-AF65-F5344CB8AC3E}">
        <p14:creationId xmlns:p14="http://schemas.microsoft.com/office/powerpoint/2010/main" val="11977401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National</a:t>
            </a:r>
            <a:r>
              <a:rPr lang="en-US" sz="1200" b="0" i="0" kern="1200" baseline="0" dirty="0">
                <a:solidFill>
                  <a:schemeClr val="tx1"/>
                </a:solidFill>
                <a:effectLst/>
                <a:latin typeface="+mn-lt"/>
                <a:ea typeface="+mn-ea"/>
                <a:cs typeface="+mn-cs"/>
              </a:rPr>
              <a:t> Defense University</a:t>
            </a:r>
            <a:r>
              <a:rPr lang="en-US" sz="1200" b="0" i="0" kern="1200" dirty="0">
                <a:solidFill>
                  <a:schemeClr val="tx1"/>
                </a:solidFill>
                <a:effectLst/>
                <a:latin typeface="+mn-lt"/>
                <a:ea typeface="+mn-ea"/>
                <a:cs typeface="+mn-cs"/>
              </a:rPr>
              <a:t> supports the principles of equal opportunity and diversity in employment and education. The University seeks to ensure that no person will encounter discrimination in employment or education on the basis of age, color, disability, sex, national origin, race, religion, sexual orientation, or veteran' s status. This policy is applicable to both the employment practices and administration of programs and activities within the University. It is the policy of the University that no person shall be excluded from the participation in, be denied the benefits of, or in any way be subject to discrimination in any program or activity at the University.</a:t>
            </a:r>
            <a:endParaRPr lang="en-US" dirty="0"/>
          </a:p>
        </p:txBody>
      </p:sp>
      <p:sp>
        <p:nvSpPr>
          <p:cNvPr id="4" name="Slide Number Placeholder 3"/>
          <p:cNvSpPr>
            <a:spLocks noGrp="1"/>
          </p:cNvSpPr>
          <p:nvPr>
            <p:ph type="sldNum" sz="quarter" idx="10"/>
          </p:nvPr>
        </p:nvSpPr>
        <p:spPr/>
        <p:txBody>
          <a:bodyPr/>
          <a:lstStyle/>
          <a:p>
            <a:fld id="{6D9AC689-8D47-4482-9789-D1D925E8AAB1}" type="slidenum">
              <a:rPr lang="en-US" smtClean="0"/>
              <a:t>26</a:t>
            </a:fld>
            <a:endParaRPr lang="en-US"/>
          </a:p>
        </p:txBody>
      </p:sp>
    </p:spTree>
    <p:extLst>
      <p:ext uri="{BB962C8B-B14F-4D97-AF65-F5344CB8AC3E}">
        <p14:creationId xmlns:p14="http://schemas.microsoft.com/office/powerpoint/2010/main" val="26347138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D9AC689-8D47-4482-9789-D1D925E8AAB1}" type="slidenum">
              <a:rPr lang="en-US" smtClean="0"/>
              <a:t>27</a:t>
            </a:fld>
            <a:endParaRPr lang="en-US"/>
          </a:p>
        </p:txBody>
      </p:sp>
    </p:spTree>
    <p:extLst>
      <p:ext uri="{BB962C8B-B14F-4D97-AF65-F5344CB8AC3E}">
        <p14:creationId xmlns:p14="http://schemas.microsoft.com/office/powerpoint/2010/main" val="39942276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D9AC689-8D47-4482-9789-D1D925E8AAB1}" type="slidenum">
              <a:rPr lang="en-US" smtClean="0"/>
              <a:t>28</a:t>
            </a:fld>
            <a:endParaRPr lang="en-US"/>
          </a:p>
        </p:txBody>
      </p:sp>
    </p:spTree>
    <p:extLst>
      <p:ext uri="{BB962C8B-B14F-4D97-AF65-F5344CB8AC3E}">
        <p14:creationId xmlns:p14="http://schemas.microsoft.com/office/powerpoint/2010/main" val="39454408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 June – McNair graduation</a:t>
            </a:r>
          </a:p>
          <a:p>
            <a:r>
              <a:rPr lang="en-US" dirty="0"/>
              <a:t>17 June – JAWS graduation</a:t>
            </a:r>
          </a:p>
          <a:p>
            <a:endParaRPr lang="en-US" dirty="0"/>
          </a:p>
        </p:txBody>
      </p:sp>
      <p:sp>
        <p:nvSpPr>
          <p:cNvPr id="4" name="Slide Number Placeholder 3"/>
          <p:cNvSpPr>
            <a:spLocks noGrp="1"/>
          </p:cNvSpPr>
          <p:nvPr>
            <p:ph type="sldNum" sz="quarter" idx="5"/>
          </p:nvPr>
        </p:nvSpPr>
        <p:spPr/>
        <p:txBody>
          <a:bodyPr/>
          <a:lstStyle/>
          <a:p>
            <a:fld id="{6D9AC689-8D47-4482-9789-D1D925E8AAB1}" type="slidenum">
              <a:rPr lang="en-US" smtClean="0"/>
              <a:t>29</a:t>
            </a:fld>
            <a:endParaRPr lang="en-US"/>
          </a:p>
        </p:txBody>
      </p:sp>
    </p:spTree>
    <p:extLst>
      <p:ext uri="{BB962C8B-B14F-4D97-AF65-F5344CB8AC3E}">
        <p14:creationId xmlns:p14="http://schemas.microsoft.com/office/powerpoint/2010/main" val="28152742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students are surprised to learn</a:t>
            </a:r>
            <a:r>
              <a:rPr lang="en-US" baseline="0" dirty="0"/>
              <a:t> that the proposal to create a national university was first put forth in 1796 shortly after the form of the Nation. It remained in every budget submission of the Washington Administration that war conflict necessitated the building of  schools to capture the lessons learned and to avoid making the same mistakes. The establishment of these schools would enable the critical thinking and  fleshing out of good ideas that could be resourced if viable. </a:t>
            </a:r>
          </a:p>
          <a:p>
            <a:endParaRPr lang="en-US" baseline="0" dirty="0"/>
          </a:p>
          <a:p>
            <a:r>
              <a:rPr lang="en-US" baseline="0" dirty="0"/>
              <a:t>As time moved on, thorny issues difficult to resolved in the state would be turned over to the university system to solve.  This concept carried over to the military services. When the Army wanted to research different course of actions or challenging problems; they would turn it over to the Army War College, for example. </a:t>
            </a:r>
          </a:p>
          <a:p>
            <a:endParaRPr lang="en-US" baseline="0" dirty="0"/>
          </a:p>
          <a:p>
            <a:r>
              <a:rPr lang="en-US" baseline="0" dirty="0"/>
              <a:t>Eventually National Defense University would be the service colleges linked together; as civil colleges are grouped in a university. </a:t>
            </a:r>
          </a:p>
          <a:p>
            <a:endParaRPr lang="en-US" baseline="0" dirty="0"/>
          </a:p>
          <a:p>
            <a:r>
              <a:rPr lang="en-US" baseline="0" dirty="0"/>
              <a:t>Today, the </a:t>
            </a:r>
            <a:r>
              <a:rPr lang="en-US" sz="1200" b="0" i="0" kern="1200" dirty="0">
                <a:solidFill>
                  <a:schemeClr val="tx1"/>
                </a:solidFill>
                <a:effectLst/>
                <a:latin typeface="+mn-lt"/>
                <a:ea typeface="+mn-ea"/>
                <a:cs typeface="+mn-cs"/>
              </a:rPr>
              <a:t>Institute for National Strategic Studies (INSS) is the research arm of  NDU. It conducts research in support of the academic and leader development programs.</a:t>
            </a:r>
            <a:r>
              <a:rPr lang="en-US" sz="1200" b="0" i="0" kern="1200" baseline="0" dirty="0">
                <a:solidFill>
                  <a:schemeClr val="tx1"/>
                </a:solidFill>
                <a:effectLst/>
                <a:latin typeface="+mn-lt"/>
                <a:ea typeface="+mn-ea"/>
                <a:cs typeface="+mn-cs"/>
              </a:rPr>
              <a:t> INSS also </a:t>
            </a:r>
            <a:r>
              <a:rPr lang="en-US" sz="1200" b="0" i="0" kern="1200" dirty="0">
                <a:solidFill>
                  <a:schemeClr val="tx1"/>
                </a:solidFill>
                <a:effectLst/>
                <a:latin typeface="+mn-lt"/>
                <a:ea typeface="+mn-ea"/>
                <a:cs typeface="+mn-cs"/>
              </a:rPr>
              <a:t>provides strategic support to the Secretary of Defense, Chairman of the Joint Chiefs of Staff and unified combatant commands, and engages with the broader national security community in the service of the common defense.</a:t>
            </a:r>
            <a:r>
              <a:rPr lang="en-US" baseline="0" dirty="0"/>
              <a:t> </a:t>
            </a:r>
            <a:endParaRPr lang="en-US" dirty="0"/>
          </a:p>
        </p:txBody>
      </p:sp>
      <p:sp>
        <p:nvSpPr>
          <p:cNvPr id="4" name="Slide Number Placeholder 3"/>
          <p:cNvSpPr>
            <a:spLocks noGrp="1"/>
          </p:cNvSpPr>
          <p:nvPr>
            <p:ph type="sldNum" sz="quarter" idx="10"/>
          </p:nvPr>
        </p:nvSpPr>
        <p:spPr/>
        <p:txBody>
          <a:bodyPr/>
          <a:lstStyle/>
          <a:p>
            <a:fld id="{6D9AC689-8D47-4482-9789-D1D925E8AAB1}" type="slidenum">
              <a:rPr lang="en-US" smtClean="0"/>
              <a:t>3</a:t>
            </a:fld>
            <a:endParaRPr lang="en-US"/>
          </a:p>
        </p:txBody>
      </p:sp>
    </p:spTree>
    <p:extLst>
      <p:ext uri="{BB962C8B-B14F-4D97-AF65-F5344CB8AC3E}">
        <p14:creationId xmlns:p14="http://schemas.microsoft.com/office/powerpoint/2010/main" val="25203236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9 June graduation at McNair</a:t>
            </a:r>
          </a:p>
          <a:p>
            <a:r>
              <a:rPr lang="en-US"/>
              <a:t>17 June graduation for JAWS</a:t>
            </a:r>
          </a:p>
        </p:txBody>
      </p:sp>
      <p:sp>
        <p:nvSpPr>
          <p:cNvPr id="4" name="Slide Number Placeholder 3"/>
          <p:cNvSpPr>
            <a:spLocks noGrp="1"/>
          </p:cNvSpPr>
          <p:nvPr>
            <p:ph type="sldNum" sz="quarter" idx="10"/>
          </p:nvPr>
        </p:nvSpPr>
        <p:spPr/>
        <p:txBody>
          <a:bodyPr/>
          <a:lstStyle/>
          <a:p>
            <a:fld id="{6D9AC689-8D47-4482-9789-D1D925E8AAB1}" type="slidenum">
              <a:rPr lang="en-US" smtClean="0"/>
              <a:t>30</a:t>
            </a:fld>
            <a:endParaRPr lang="en-US"/>
          </a:p>
        </p:txBody>
      </p:sp>
    </p:spTree>
    <p:extLst>
      <p:ext uri="{BB962C8B-B14F-4D97-AF65-F5344CB8AC3E}">
        <p14:creationId xmlns:p14="http://schemas.microsoft.com/office/powerpoint/2010/main" val="4576285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D9AC689-8D47-4482-9789-D1D925E8AAB1}" type="slidenum">
              <a:rPr lang="en-US" smtClean="0"/>
              <a:t>31</a:t>
            </a:fld>
            <a:endParaRPr lang="en-US"/>
          </a:p>
        </p:txBody>
      </p:sp>
    </p:spTree>
    <p:extLst>
      <p:ext uri="{BB962C8B-B14F-4D97-AF65-F5344CB8AC3E}">
        <p14:creationId xmlns:p14="http://schemas.microsoft.com/office/powerpoint/2010/main" val="20201907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a:t>At that time a professional educational program was proposed, the curriculum included political science, history, international law, economics, and military strategy. All of these disciplines are reflected in NDU’s curriculum today in of all of its colleges. Similarly, the proposed student body make-up consisted of various agencies in the federal government. </a:t>
            </a:r>
          </a:p>
        </p:txBody>
      </p:sp>
      <p:sp>
        <p:nvSpPr>
          <p:cNvPr id="4" name="Slide Number Placeholder 3"/>
          <p:cNvSpPr>
            <a:spLocks noGrp="1"/>
          </p:cNvSpPr>
          <p:nvPr>
            <p:ph type="sldNum" sz="quarter" idx="10"/>
          </p:nvPr>
        </p:nvSpPr>
        <p:spPr/>
        <p:txBody>
          <a:bodyPr/>
          <a:lstStyle/>
          <a:p>
            <a:fld id="{6D9AC689-8D47-4482-9789-D1D925E8AAB1}" type="slidenum">
              <a:rPr lang="en-US" smtClean="0"/>
              <a:t>4</a:t>
            </a:fld>
            <a:endParaRPr lang="en-US"/>
          </a:p>
        </p:txBody>
      </p:sp>
    </p:spTree>
    <p:extLst>
      <p:ext uri="{BB962C8B-B14F-4D97-AF65-F5344CB8AC3E}">
        <p14:creationId xmlns:p14="http://schemas.microsoft.com/office/powerpoint/2010/main" val="753957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20th century imposed a growing need for closer ties between force and diplomacy, between America's military services and the industries that arm them, and particularly among our military centers of higher learning and research. This led to the creation of the Army Industrial College in 1924 and, after World War II, the formation of joint colleges of higher learning. </a:t>
            </a:r>
          </a:p>
          <a:p>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a:solidFill>
                  <a:schemeClr val="tx1"/>
                </a:solidFill>
                <a:effectLst/>
                <a:latin typeface="+mn-lt"/>
                <a:ea typeface="+mn-ea"/>
                <a:cs typeface="+mn-cs"/>
              </a:rPr>
              <a:t>T</a:t>
            </a:r>
            <a:r>
              <a:rPr lang="en-US" sz="1200" b="0" i="0" kern="1200" dirty="0">
                <a:solidFill>
                  <a:schemeClr val="tx1"/>
                </a:solidFill>
                <a:effectLst/>
                <a:latin typeface="+mn-lt"/>
                <a:ea typeface="+mn-ea"/>
                <a:cs typeface="+mn-cs"/>
              </a:rPr>
              <a:t>his</a:t>
            </a:r>
            <a:r>
              <a:rPr lang="en-US" sz="1200" b="0" i="0" kern="1200" baseline="0" dirty="0">
                <a:solidFill>
                  <a:schemeClr val="tx1"/>
                </a:solidFill>
                <a:effectLst/>
                <a:latin typeface="+mn-lt"/>
                <a:ea typeface="+mn-ea"/>
                <a:cs typeface="+mn-cs"/>
              </a:rPr>
              <a:t> photograph taken of the 1929-1930 class of the Army Industrial College illustrates the greater awareness and progress made toward joint education. If you look closely at the uniforms you can see army, navy and marine corps officers represented</a:t>
            </a: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D9AC689-8D47-4482-9789-D1D925E8AAB1}" type="slidenum">
              <a:rPr lang="en-US" smtClean="0"/>
              <a:t>5</a:t>
            </a:fld>
            <a:endParaRPr lang="en-US"/>
          </a:p>
        </p:txBody>
      </p:sp>
    </p:spTree>
    <p:extLst>
      <p:ext uri="{BB962C8B-B14F-4D97-AF65-F5344CB8AC3E}">
        <p14:creationId xmlns:p14="http://schemas.microsoft.com/office/powerpoint/2010/main" val="8341951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9AC689-8D47-4482-9789-D1D925E8AAB1}" type="slidenum">
              <a:rPr lang="en-US" smtClean="0"/>
              <a:t>6</a:t>
            </a:fld>
            <a:endParaRPr lang="en-US"/>
          </a:p>
        </p:txBody>
      </p:sp>
    </p:spTree>
    <p:extLst>
      <p:ext uri="{BB962C8B-B14F-4D97-AF65-F5344CB8AC3E}">
        <p14:creationId xmlns:p14="http://schemas.microsoft.com/office/powerpoint/2010/main" val="42486335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NDU was established in 1976 to consolidate intellectual resources and provide joint higher education for the nation’s defense community. The Industrial College of the Armed Forces (now the Dwight D. Eisenhower School for National Security and Resource Strategy) and the National War College were the original two constituent colleges of the new institution. </a:t>
            </a:r>
            <a:endParaRPr lang="en-US" dirty="0"/>
          </a:p>
        </p:txBody>
      </p:sp>
      <p:sp>
        <p:nvSpPr>
          <p:cNvPr id="4" name="Slide Number Placeholder 3"/>
          <p:cNvSpPr>
            <a:spLocks noGrp="1"/>
          </p:cNvSpPr>
          <p:nvPr>
            <p:ph type="sldNum" sz="quarter" idx="10"/>
          </p:nvPr>
        </p:nvSpPr>
        <p:spPr/>
        <p:txBody>
          <a:bodyPr/>
          <a:lstStyle/>
          <a:p>
            <a:fld id="{6D9AC689-8D47-4482-9789-D1D925E8AAB1}" type="slidenum">
              <a:rPr lang="en-US" smtClean="0"/>
              <a:t>7</a:t>
            </a:fld>
            <a:endParaRPr lang="en-US"/>
          </a:p>
        </p:txBody>
      </p:sp>
    </p:spTree>
    <p:extLst>
      <p:ext uri="{BB962C8B-B14F-4D97-AF65-F5344CB8AC3E}">
        <p14:creationId xmlns:p14="http://schemas.microsoft.com/office/powerpoint/2010/main" val="1665175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The Armed Forces Staff College</a:t>
            </a:r>
            <a:endParaRPr lang="en-US"/>
          </a:p>
        </p:txBody>
      </p:sp>
      <p:sp>
        <p:nvSpPr>
          <p:cNvPr id="4" name="Slide Number Placeholder 3"/>
          <p:cNvSpPr>
            <a:spLocks noGrp="1"/>
          </p:cNvSpPr>
          <p:nvPr>
            <p:ph type="sldNum" sz="quarter" idx="10"/>
          </p:nvPr>
        </p:nvSpPr>
        <p:spPr/>
        <p:txBody>
          <a:bodyPr/>
          <a:lstStyle/>
          <a:p>
            <a:fld id="{6D9AC689-8D47-4482-9789-D1D925E8AAB1}" type="slidenum">
              <a:rPr lang="en-US" smtClean="0"/>
              <a:t>8</a:t>
            </a:fld>
            <a:endParaRPr lang="en-US"/>
          </a:p>
        </p:txBody>
      </p:sp>
    </p:spTree>
    <p:extLst>
      <p:ext uri="{BB962C8B-B14F-4D97-AF65-F5344CB8AC3E}">
        <p14:creationId xmlns:p14="http://schemas.microsoft.com/office/powerpoint/2010/main" val="1165099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(now the Joint Forces Staff College) was added to the university in 1981.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A year later, the Department of Defense Computer Institute (now the College of Information and Cyberspace) would join</a:t>
            </a:r>
            <a:r>
              <a:rPr lang="en-US" sz="1200" b="0" i="0" kern="1200" baseline="0">
                <a:solidFill>
                  <a:schemeClr val="tx1"/>
                </a:solidFill>
                <a:effectLst/>
                <a:latin typeface="+mn-lt"/>
                <a:ea typeface="+mn-ea"/>
                <a:cs typeface="+mn-cs"/>
              </a:rPr>
              <a:t> NDU.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The university’s newest school is the College of International Security Affairs, which was created in 2002 as the School for National Security Executive Education.</a:t>
            </a:r>
            <a:endParaRPr lang="en-US"/>
          </a:p>
          <a:p>
            <a:endParaRPr lang="en-US"/>
          </a:p>
        </p:txBody>
      </p:sp>
      <p:sp>
        <p:nvSpPr>
          <p:cNvPr id="4" name="Slide Number Placeholder 3"/>
          <p:cNvSpPr>
            <a:spLocks noGrp="1"/>
          </p:cNvSpPr>
          <p:nvPr>
            <p:ph type="sldNum" sz="quarter" idx="10"/>
          </p:nvPr>
        </p:nvSpPr>
        <p:spPr/>
        <p:txBody>
          <a:bodyPr/>
          <a:lstStyle/>
          <a:p>
            <a:fld id="{6D9AC689-8D47-4482-9789-D1D925E8AAB1}" type="slidenum">
              <a:rPr lang="en-US" smtClean="0"/>
              <a:t>9</a:t>
            </a:fld>
            <a:endParaRPr lang="en-US"/>
          </a:p>
        </p:txBody>
      </p:sp>
    </p:spTree>
    <p:extLst>
      <p:ext uri="{BB962C8B-B14F-4D97-AF65-F5344CB8AC3E}">
        <p14:creationId xmlns:p14="http://schemas.microsoft.com/office/powerpoint/2010/main" val="25566388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970915"/>
          </a:xfrm>
          <a:custGeom>
            <a:avLst/>
            <a:gdLst/>
            <a:ahLst/>
            <a:cxnLst/>
            <a:rect l="l" t="t" r="r" b="b"/>
            <a:pathLst>
              <a:path w="9144000" h="970915">
                <a:moveTo>
                  <a:pt x="0" y="970788"/>
                </a:moveTo>
                <a:lnTo>
                  <a:pt x="9144000" y="970788"/>
                </a:lnTo>
                <a:lnTo>
                  <a:pt x="9144000" y="0"/>
                </a:lnTo>
                <a:lnTo>
                  <a:pt x="0" y="0"/>
                </a:lnTo>
                <a:lnTo>
                  <a:pt x="0" y="970788"/>
                </a:lnTo>
                <a:close/>
              </a:path>
            </a:pathLst>
          </a:custGeom>
          <a:solidFill>
            <a:srgbClr val="253A85"/>
          </a:solidFill>
        </p:spPr>
        <p:txBody>
          <a:bodyPr wrap="square" lIns="0" tIns="0" rIns="0" bIns="0" rtlCol="0"/>
          <a:lstStyle/>
          <a:p>
            <a:endParaRPr/>
          </a:p>
        </p:txBody>
      </p:sp>
      <p:sp>
        <p:nvSpPr>
          <p:cNvPr id="17" name="bk object 17"/>
          <p:cNvSpPr/>
          <p:nvPr/>
        </p:nvSpPr>
        <p:spPr>
          <a:xfrm>
            <a:off x="0" y="945641"/>
            <a:ext cx="9144000" cy="230886"/>
          </a:xfrm>
          <a:prstGeom prst="rect">
            <a:avLst/>
          </a:prstGeom>
          <a:blipFill>
            <a:blip r:embed="rId2" cstate="print"/>
            <a:stretch>
              <a:fillRect/>
            </a:stretch>
          </a:blipFill>
        </p:spPr>
        <p:txBody>
          <a:bodyPr wrap="square" lIns="0" tIns="0" rIns="0" bIns="0" rtlCol="0"/>
          <a:lstStyle/>
          <a:p>
            <a:endParaRPr/>
          </a:p>
        </p:txBody>
      </p:sp>
      <p:sp>
        <p:nvSpPr>
          <p:cNvPr id="18" name="bk object 18"/>
          <p:cNvSpPr/>
          <p:nvPr/>
        </p:nvSpPr>
        <p:spPr>
          <a:xfrm>
            <a:off x="380" y="970788"/>
            <a:ext cx="9144000" cy="127635"/>
          </a:xfrm>
          <a:custGeom>
            <a:avLst/>
            <a:gdLst/>
            <a:ahLst/>
            <a:cxnLst/>
            <a:rect l="l" t="t" r="r" b="b"/>
            <a:pathLst>
              <a:path w="9144000" h="127634">
                <a:moveTo>
                  <a:pt x="0" y="127253"/>
                </a:moveTo>
                <a:lnTo>
                  <a:pt x="9144000" y="127253"/>
                </a:lnTo>
                <a:lnTo>
                  <a:pt x="9144000" y="0"/>
                </a:lnTo>
                <a:lnTo>
                  <a:pt x="0" y="0"/>
                </a:lnTo>
                <a:lnTo>
                  <a:pt x="0" y="127253"/>
                </a:lnTo>
                <a:close/>
              </a:path>
            </a:pathLst>
          </a:custGeom>
          <a:solidFill>
            <a:srgbClr val="A9282F"/>
          </a:solidFill>
        </p:spPr>
        <p:txBody>
          <a:bodyPr wrap="square" lIns="0" tIns="0" rIns="0" bIns="0" rtlCol="0"/>
          <a:lstStyle/>
          <a:p>
            <a:endParaRPr/>
          </a:p>
        </p:txBody>
      </p:sp>
      <p:sp>
        <p:nvSpPr>
          <p:cNvPr id="19" name="bk object 19"/>
          <p:cNvSpPr/>
          <p:nvPr/>
        </p:nvSpPr>
        <p:spPr>
          <a:xfrm>
            <a:off x="8485631" y="585977"/>
            <a:ext cx="658368" cy="845058"/>
          </a:xfrm>
          <a:prstGeom prst="rect">
            <a:avLst/>
          </a:prstGeom>
          <a:blipFill>
            <a:blip r:embed="rId3" cstate="print"/>
            <a:stretch>
              <a:fillRect/>
            </a:stretch>
          </a:blipFill>
        </p:spPr>
        <p:txBody>
          <a:bodyPr wrap="square" lIns="0" tIns="0" rIns="0" bIns="0" rtlCol="0"/>
          <a:lstStyle/>
          <a:p>
            <a:endParaRPr/>
          </a:p>
        </p:txBody>
      </p:sp>
      <p:sp>
        <p:nvSpPr>
          <p:cNvPr id="20" name="bk object 20"/>
          <p:cNvSpPr/>
          <p:nvPr/>
        </p:nvSpPr>
        <p:spPr>
          <a:xfrm>
            <a:off x="8510778" y="611123"/>
            <a:ext cx="557022" cy="741426"/>
          </a:xfrm>
          <a:prstGeom prst="rect">
            <a:avLst/>
          </a:prstGeom>
          <a:blipFill>
            <a:blip r:embed="rId4" cstate="print"/>
            <a:stretch>
              <a:fillRect/>
            </a:stretch>
          </a:blipFill>
        </p:spPr>
        <p:txBody>
          <a:bodyPr wrap="square" lIns="0" tIns="0" rIns="0" bIns="0" rtlCol="0"/>
          <a:lstStyle/>
          <a:p>
            <a:endParaRPr/>
          </a:p>
        </p:txBody>
      </p:sp>
      <p:sp>
        <p:nvSpPr>
          <p:cNvPr id="21" name="bk object 21"/>
          <p:cNvSpPr/>
          <p:nvPr/>
        </p:nvSpPr>
        <p:spPr>
          <a:xfrm>
            <a:off x="76200" y="585977"/>
            <a:ext cx="751332" cy="810006"/>
          </a:xfrm>
          <a:prstGeom prst="rect">
            <a:avLst/>
          </a:prstGeom>
          <a:blipFill>
            <a:blip r:embed="rId5" cstate="print"/>
            <a:stretch>
              <a:fillRect/>
            </a:stretch>
          </a:blipFill>
        </p:spPr>
        <p:txBody>
          <a:bodyPr wrap="square" lIns="0" tIns="0" rIns="0" bIns="0" rtlCol="0"/>
          <a:lstStyle/>
          <a:p>
            <a:endParaRPr/>
          </a:p>
        </p:txBody>
      </p:sp>
      <p:sp>
        <p:nvSpPr>
          <p:cNvPr id="22" name="bk object 22"/>
          <p:cNvSpPr/>
          <p:nvPr/>
        </p:nvSpPr>
        <p:spPr>
          <a:xfrm>
            <a:off x="101346" y="611123"/>
            <a:ext cx="647700" cy="706374"/>
          </a:xfrm>
          <a:prstGeom prst="rect">
            <a:avLst/>
          </a:prstGeom>
          <a:blipFill>
            <a:blip r:embed="rId6" cstate="print"/>
            <a:stretch>
              <a:fillRect/>
            </a:stretch>
          </a:blipFill>
        </p:spPr>
        <p:txBody>
          <a:bodyPr wrap="square" lIns="0" tIns="0" rIns="0" bIns="0" rtlCol="0"/>
          <a:lstStyle/>
          <a:p>
            <a:endParaRPr/>
          </a:p>
        </p:txBody>
      </p:sp>
      <p:sp>
        <p:nvSpPr>
          <p:cNvPr id="2" name="Holder 2"/>
          <p:cNvSpPr>
            <a:spLocks noGrp="1"/>
          </p:cNvSpPr>
          <p:nvPr>
            <p:ph type="ctrTitle"/>
          </p:nvPr>
        </p:nvSpPr>
        <p:spPr>
          <a:xfrm>
            <a:off x="2747263" y="230378"/>
            <a:ext cx="3649472" cy="574040"/>
          </a:xfrm>
          <a:prstGeom prst="rect">
            <a:avLst/>
          </a:prstGeom>
        </p:spPr>
        <p:txBody>
          <a:bodyPr wrap="square" lIns="0" tIns="0" rIns="0" bIns="0">
            <a:spAutoFit/>
          </a:bodyPr>
          <a:lstStyle>
            <a:lvl1pPr>
              <a:defRPr sz="3600" b="0" i="0">
                <a:solidFill>
                  <a:schemeClr val="bg1"/>
                </a:solidFill>
                <a:latin typeface="Calibri"/>
                <a:cs typeface="Calibri"/>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00" b="0" i="0">
                <a:solidFill>
                  <a:schemeClr val="bg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2800" b="0" i="0">
                <a:solidFill>
                  <a:srgbClr val="404040"/>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970915"/>
          </a:xfrm>
          <a:custGeom>
            <a:avLst/>
            <a:gdLst/>
            <a:ahLst/>
            <a:cxnLst/>
            <a:rect l="l" t="t" r="r" b="b"/>
            <a:pathLst>
              <a:path w="9144000" h="970915">
                <a:moveTo>
                  <a:pt x="0" y="970788"/>
                </a:moveTo>
                <a:lnTo>
                  <a:pt x="9144000" y="970788"/>
                </a:lnTo>
                <a:lnTo>
                  <a:pt x="9144000" y="0"/>
                </a:lnTo>
                <a:lnTo>
                  <a:pt x="0" y="0"/>
                </a:lnTo>
                <a:lnTo>
                  <a:pt x="0" y="970788"/>
                </a:lnTo>
                <a:close/>
              </a:path>
            </a:pathLst>
          </a:custGeom>
          <a:solidFill>
            <a:srgbClr val="253A85"/>
          </a:solidFill>
        </p:spPr>
        <p:txBody>
          <a:bodyPr wrap="square" lIns="0" tIns="0" rIns="0" bIns="0" rtlCol="0"/>
          <a:lstStyle/>
          <a:p>
            <a:endParaRPr/>
          </a:p>
        </p:txBody>
      </p:sp>
      <p:sp>
        <p:nvSpPr>
          <p:cNvPr id="17" name="bk object 17"/>
          <p:cNvSpPr/>
          <p:nvPr/>
        </p:nvSpPr>
        <p:spPr>
          <a:xfrm>
            <a:off x="0" y="945641"/>
            <a:ext cx="9144000" cy="230886"/>
          </a:xfrm>
          <a:prstGeom prst="rect">
            <a:avLst/>
          </a:prstGeom>
          <a:blipFill>
            <a:blip r:embed="rId2" cstate="print"/>
            <a:stretch>
              <a:fillRect/>
            </a:stretch>
          </a:blipFill>
        </p:spPr>
        <p:txBody>
          <a:bodyPr wrap="square" lIns="0" tIns="0" rIns="0" bIns="0" rtlCol="0"/>
          <a:lstStyle/>
          <a:p>
            <a:endParaRPr/>
          </a:p>
        </p:txBody>
      </p:sp>
      <p:sp>
        <p:nvSpPr>
          <p:cNvPr id="18" name="bk object 18"/>
          <p:cNvSpPr/>
          <p:nvPr/>
        </p:nvSpPr>
        <p:spPr>
          <a:xfrm>
            <a:off x="380" y="970788"/>
            <a:ext cx="9144000" cy="127635"/>
          </a:xfrm>
          <a:custGeom>
            <a:avLst/>
            <a:gdLst/>
            <a:ahLst/>
            <a:cxnLst/>
            <a:rect l="l" t="t" r="r" b="b"/>
            <a:pathLst>
              <a:path w="9144000" h="127634">
                <a:moveTo>
                  <a:pt x="0" y="127253"/>
                </a:moveTo>
                <a:lnTo>
                  <a:pt x="9144000" y="127253"/>
                </a:lnTo>
                <a:lnTo>
                  <a:pt x="9144000" y="0"/>
                </a:lnTo>
                <a:lnTo>
                  <a:pt x="0" y="0"/>
                </a:lnTo>
                <a:lnTo>
                  <a:pt x="0" y="127253"/>
                </a:lnTo>
                <a:close/>
              </a:path>
            </a:pathLst>
          </a:custGeom>
          <a:solidFill>
            <a:srgbClr val="A9282F"/>
          </a:solidFill>
        </p:spPr>
        <p:txBody>
          <a:bodyPr wrap="square" lIns="0" tIns="0" rIns="0" bIns="0" rtlCol="0"/>
          <a:lstStyle/>
          <a:p>
            <a:endParaRPr/>
          </a:p>
        </p:txBody>
      </p:sp>
      <p:sp>
        <p:nvSpPr>
          <p:cNvPr id="19" name="bk object 19"/>
          <p:cNvSpPr/>
          <p:nvPr/>
        </p:nvSpPr>
        <p:spPr>
          <a:xfrm>
            <a:off x="8485631" y="585977"/>
            <a:ext cx="658368" cy="845058"/>
          </a:xfrm>
          <a:prstGeom prst="rect">
            <a:avLst/>
          </a:prstGeom>
          <a:blipFill>
            <a:blip r:embed="rId3" cstate="print"/>
            <a:stretch>
              <a:fillRect/>
            </a:stretch>
          </a:blipFill>
        </p:spPr>
        <p:txBody>
          <a:bodyPr wrap="square" lIns="0" tIns="0" rIns="0" bIns="0" rtlCol="0"/>
          <a:lstStyle/>
          <a:p>
            <a:endParaRPr/>
          </a:p>
        </p:txBody>
      </p:sp>
      <p:sp>
        <p:nvSpPr>
          <p:cNvPr id="20" name="bk object 20"/>
          <p:cNvSpPr/>
          <p:nvPr/>
        </p:nvSpPr>
        <p:spPr>
          <a:xfrm>
            <a:off x="8510778" y="611123"/>
            <a:ext cx="557022" cy="741426"/>
          </a:xfrm>
          <a:prstGeom prst="rect">
            <a:avLst/>
          </a:prstGeom>
          <a:blipFill>
            <a:blip r:embed="rId4" cstate="print"/>
            <a:stretch>
              <a:fillRect/>
            </a:stretch>
          </a:blipFill>
        </p:spPr>
        <p:txBody>
          <a:bodyPr wrap="square" lIns="0" tIns="0" rIns="0" bIns="0" rtlCol="0"/>
          <a:lstStyle/>
          <a:p>
            <a:endParaRPr/>
          </a:p>
        </p:txBody>
      </p:sp>
      <p:sp>
        <p:nvSpPr>
          <p:cNvPr id="21" name="bk object 21"/>
          <p:cNvSpPr/>
          <p:nvPr/>
        </p:nvSpPr>
        <p:spPr>
          <a:xfrm>
            <a:off x="76200" y="585977"/>
            <a:ext cx="751332" cy="810006"/>
          </a:xfrm>
          <a:prstGeom prst="rect">
            <a:avLst/>
          </a:prstGeom>
          <a:blipFill>
            <a:blip r:embed="rId5" cstate="print"/>
            <a:stretch>
              <a:fillRect/>
            </a:stretch>
          </a:blipFill>
        </p:spPr>
        <p:txBody>
          <a:bodyPr wrap="square" lIns="0" tIns="0" rIns="0" bIns="0" rtlCol="0"/>
          <a:lstStyle/>
          <a:p>
            <a:endParaRPr/>
          </a:p>
        </p:txBody>
      </p:sp>
      <p:sp>
        <p:nvSpPr>
          <p:cNvPr id="22" name="bk object 22"/>
          <p:cNvSpPr/>
          <p:nvPr/>
        </p:nvSpPr>
        <p:spPr>
          <a:xfrm>
            <a:off x="101346" y="611123"/>
            <a:ext cx="647700" cy="706374"/>
          </a:xfrm>
          <a:prstGeom prst="rect">
            <a:avLst/>
          </a:prstGeom>
          <a:blipFill>
            <a:blip r:embed="rId6" cstate="print"/>
            <a:stretch>
              <a:fillRect/>
            </a:stretch>
          </a:blipFill>
        </p:spPr>
        <p:txBody>
          <a:bodyPr wrap="square" lIns="0" tIns="0" rIns="0" bIns="0" rtlCol="0"/>
          <a:lstStyle/>
          <a:p>
            <a:endParaRPr/>
          </a:p>
        </p:txBody>
      </p:sp>
      <p:sp>
        <p:nvSpPr>
          <p:cNvPr id="23" name="bk object 23"/>
          <p:cNvSpPr/>
          <p:nvPr/>
        </p:nvSpPr>
        <p:spPr>
          <a:xfrm>
            <a:off x="2401061" y="235458"/>
            <a:ext cx="4507230" cy="854964"/>
          </a:xfrm>
          <a:prstGeom prst="rect">
            <a:avLst/>
          </a:prstGeom>
          <a:blipFill>
            <a:blip r:embed="rId7"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000" b="0" i="0">
                <a:solidFill>
                  <a:schemeClr val="bg1"/>
                </a:solidFill>
                <a:latin typeface="Calibri"/>
                <a:cs typeface="Calibri"/>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970915"/>
          </a:xfrm>
          <a:custGeom>
            <a:avLst/>
            <a:gdLst/>
            <a:ahLst/>
            <a:cxnLst/>
            <a:rect l="l" t="t" r="r" b="b"/>
            <a:pathLst>
              <a:path w="9144000" h="970915">
                <a:moveTo>
                  <a:pt x="0" y="970788"/>
                </a:moveTo>
                <a:lnTo>
                  <a:pt x="9144000" y="970788"/>
                </a:lnTo>
                <a:lnTo>
                  <a:pt x="9144000" y="0"/>
                </a:lnTo>
                <a:lnTo>
                  <a:pt x="0" y="0"/>
                </a:lnTo>
                <a:lnTo>
                  <a:pt x="0" y="970788"/>
                </a:lnTo>
                <a:close/>
              </a:path>
            </a:pathLst>
          </a:custGeom>
          <a:solidFill>
            <a:srgbClr val="253A85"/>
          </a:solidFill>
        </p:spPr>
        <p:txBody>
          <a:bodyPr wrap="square" lIns="0" tIns="0" rIns="0" bIns="0" rtlCol="0"/>
          <a:lstStyle/>
          <a:p>
            <a:endParaRPr/>
          </a:p>
        </p:txBody>
      </p:sp>
      <p:sp>
        <p:nvSpPr>
          <p:cNvPr id="17" name="bk object 17"/>
          <p:cNvSpPr/>
          <p:nvPr/>
        </p:nvSpPr>
        <p:spPr>
          <a:xfrm>
            <a:off x="0" y="945641"/>
            <a:ext cx="9144000" cy="230886"/>
          </a:xfrm>
          <a:prstGeom prst="rect">
            <a:avLst/>
          </a:prstGeom>
          <a:blipFill>
            <a:blip r:embed="rId2" cstate="print"/>
            <a:stretch>
              <a:fillRect/>
            </a:stretch>
          </a:blipFill>
        </p:spPr>
        <p:txBody>
          <a:bodyPr wrap="square" lIns="0" tIns="0" rIns="0" bIns="0" rtlCol="0"/>
          <a:lstStyle/>
          <a:p>
            <a:endParaRPr/>
          </a:p>
        </p:txBody>
      </p:sp>
      <p:sp>
        <p:nvSpPr>
          <p:cNvPr id="18" name="bk object 18"/>
          <p:cNvSpPr/>
          <p:nvPr/>
        </p:nvSpPr>
        <p:spPr>
          <a:xfrm>
            <a:off x="380" y="970788"/>
            <a:ext cx="9144000" cy="127635"/>
          </a:xfrm>
          <a:custGeom>
            <a:avLst/>
            <a:gdLst/>
            <a:ahLst/>
            <a:cxnLst/>
            <a:rect l="l" t="t" r="r" b="b"/>
            <a:pathLst>
              <a:path w="9144000" h="127634">
                <a:moveTo>
                  <a:pt x="0" y="127253"/>
                </a:moveTo>
                <a:lnTo>
                  <a:pt x="9144000" y="127253"/>
                </a:lnTo>
                <a:lnTo>
                  <a:pt x="9144000" y="0"/>
                </a:lnTo>
                <a:lnTo>
                  <a:pt x="0" y="0"/>
                </a:lnTo>
                <a:lnTo>
                  <a:pt x="0" y="127253"/>
                </a:lnTo>
                <a:close/>
              </a:path>
            </a:pathLst>
          </a:custGeom>
          <a:solidFill>
            <a:srgbClr val="A9282F"/>
          </a:solidFill>
        </p:spPr>
        <p:txBody>
          <a:bodyPr wrap="square" lIns="0" tIns="0" rIns="0" bIns="0" rtlCol="0"/>
          <a:lstStyle/>
          <a:p>
            <a:endParaRPr/>
          </a:p>
        </p:txBody>
      </p:sp>
      <p:sp>
        <p:nvSpPr>
          <p:cNvPr id="19" name="bk object 19"/>
          <p:cNvSpPr/>
          <p:nvPr/>
        </p:nvSpPr>
        <p:spPr>
          <a:xfrm>
            <a:off x="8485631" y="585977"/>
            <a:ext cx="658368" cy="845058"/>
          </a:xfrm>
          <a:prstGeom prst="rect">
            <a:avLst/>
          </a:prstGeom>
          <a:blipFill>
            <a:blip r:embed="rId3" cstate="print"/>
            <a:stretch>
              <a:fillRect/>
            </a:stretch>
          </a:blipFill>
        </p:spPr>
        <p:txBody>
          <a:bodyPr wrap="square" lIns="0" tIns="0" rIns="0" bIns="0" rtlCol="0"/>
          <a:lstStyle/>
          <a:p>
            <a:endParaRPr/>
          </a:p>
        </p:txBody>
      </p:sp>
      <p:sp>
        <p:nvSpPr>
          <p:cNvPr id="20" name="bk object 20"/>
          <p:cNvSpPr/>
          <p:nvPr/>
        </p:nvSpPr>
        <p:spPr>
          <a:xfrm>
            <a:off x="8510778" y="611123"/>
            <a:ext cx="557022" cy="741426"/>
          </a:xfrm>
          <a:prstGeom prst="rect">
            <a:avLst/>
          </a:prstGeom>
          <a:blipFill>
            <a:blip r:embed="rId4" cstate="print"/>
            <a:stretch>
              <a:fillRect/>
            </a:stretch>
          </a:blipFill>
        </p:spPr>
        <p:txBody>
          <a:bodyPr wrap="square" lIns="0" tIns="0" rIns="0" bIns="0" rtlCol="0"/>
          <a:lstStyle/>
          <a:p>
            <a:endParaRPr/>
          </a:p>
        </p:txBody>
      </p:sp>
      <p:sp>
        <p:nvSpPr>
          <p:cNvPr id="21" name="bk object 21"/>
          <p:cNvSpPr/>
          <p:nvPr/>
        </p:nvSpPr>
        <p:spPr>
          <a:xfrm>
            <a:off x="76200" y="585977"/>
            <a:ext cx="751332" cy="810006"/>
          </a:xfrm>
          <a:prstGeom prst="rect">
            <a:avLst/>
          </a:prstGeom>
          <a:blipFill>
            <a:blip r:embed="rId5" cstate="print"/>
            <a:stretch>
              <a:fillRect/>
            </a:stretch>
          </a:blipFill>
        </p:spPr>
        <p:txBody>
          <a:bodyPr wrap="square" lIns="0" tIns="0" rIns="0" bIns="0" rtlCol="0"/>
          <a:lstStyle/>
          <a:p>
            <a:endParaRPr/>
          </a:p>
        </p:txBody>
      </p:sp>
      <p:sp>
        <p:nvSpPr>
          <p:cNvPr id="22" name="bk object 22"/>
          <p:cNvSpPr/>
          <p:nvPr/>
        </p:nvSpPr>
        <p:spPr>
          <a:xfrm>
            <a:off x="101346" y="611123"/>
            <a:ext cx="647700" cy="706374"/>
          </a:xfrm>
          <a:prstGeom prst="rect">
            <a:avLst/>
          </a:prstGeom>
          <a:blipFill>
            <a:blip r:embed="rId6"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000" b="0" i="0">
                <a:solidFill>
                  <a:schemeClr val="bg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970915"/>
          </a:xfrm>
          <a:custGeom>
            <a:avLst/>
            <a:gdLst/>
            <a:ahLst/>
            <a:cxnLst/>
            <a:rect l="l" t="t" r="r" b="b"/>
            <a:pathLst>
              <a:path w="9144000" h="970915">
                <a:moveTo>
                  <a:pt x="0" y="970788"/>
                </a:moveTo>
                <a:lnTo>
                  <a:pt x="9144000" y="970788"/>
                </a:lnTo>
                <a:lnTo>
                  <a:pt x="9144000" y="0"/>
                </a:lnTo>
                <a:lnTo>
                  <a:pt x="0" y="0"/>
                </a:lnTo>
                <a:lnTo>
                  <a:pt x="0" y="970788"/>
                </a:lnTo>
                <a:close/>
              </a:path>
            </a:pathLst>
          </a:custGeom>
          <a:solidFill>
            <a:srgbClr val="253A85"/>
          </a:solidFill>
        </p:spPr>
        <p:txBody>
          <a:bodyPr wrap="square" lIns="0" tIns="0" rIns="0" bIns="0" rtlCol="0"/>
          <a:lstStyle/>
          <a:p>
            <a:endParaRPr/>
          </a:p>
        </p:txBody>
      </p:sp>
      <p:sp>
        <p:nvSpPr>
          <p:cNvPr id="17" name="bk object 17"/>
          <p:cNvSpPr/>
          <p:nvPr/>
        </p:nvSpPr>
        <p:spPr>
          <a:xfrm>
            <a:off x="0" y="945641"/>
            <a:ext cx="9144000" cy="230886"/>
          </a:xfrm>
          <a:prstGeom prst="rect">
            <a:avLst/>
          </a:prstGeom>
          <a:blipFill>
            <a:blip r:embed="rId2" cstate="print"/>
            <a:stretch>
              <a:fillRect/>
            </a:stretch>
          </a:blipFill>
        </p:spPr>
        <p:txBody>
          <a:bodyPr wrap="square" lIns="0" tIns="0" rIns="0" bIns="0" rtlCol="0"/>
          <a:lstStyle/>
          <a:p>
            <a:endParaRPr/>
          </a:p>
        </p:txBody>
      </p:sp>
      <p:sp>
        <p:nvSpPr>
          <p:cNvPr id="18" name="bk object 18"/>
          <p:cNvSpPr/>
          <p:nvPr/>
        </p:nvSpPr>
        <p:spPr>
          <a:xfrm>
            <a:off x="380" y="970788"/>
            <a:ext cx="9144000" cy="127635"/>
          </a:xfrm>
          <a:custGeom>
            <a:avLst/>
            <a:gdLst/>
            <a:ahLst/>
            <a:cxnLst/>
            <a:rect l="l" t="t" r="r" b="b"/>
            <a:pathLst>
              <a:path w="9144000" h="127634">
                <a:moveTo>
                  <a:pt x="0" y="127253"/>
                </a:moveTo>
                <a:lnTo>
                  <a:pt x="9144000" y="127253"/>
                </a:lnTo>
                <a:lnTo>
                  <a:pt x="9144000" y="0"/>
                </a:lnTo>
                <a:lnTo>
                  <a:pt x="0" y="0"/>
                </a:lnTo>
                <a:lnTo>
                  <a:pt x="0" y="127253"/>
                </a:lnTo>
                <a:close/>
              </a:path>
            </a:pathLst>
          </a:custGeom>
          <a:solidFill>
            <a:srgbClr val="A9282F"/>
          </a:solidFill>
        </p:spPr>
        <p:txBody>
          <a:bodyPr wrap="square" lIns="0" tIns="0" rIns="0" bIns="0" rtlCol="0"/>
          <a:lstStyle/>
          <a:p>
            <a:endParaRPr/>
          </a:p>
        </p:txBody>
      </p:sp>
      <p:sp>
        <p:nvSpPr>
          <p:cNvPr id="19" name="bk object 19"/>
          <p:cNvSpPr/>
          <p:nvPr/>
        </p:nvSpPr>
        <p:spPr>
          <a:xfrm>
            <a:off x="8485631" y="585977"/>
            <a:ext cx="658368" cy="845058"/>
          </a:xfrm>
          <a:prstGeom prst="rect">
            <a:avLst/>
          </a:prstGeom>
          <a:blipFill>
            <a:blip r:embed="rId3" cstate="print"/>
            <a:stretch>
              <a:fillRect/>
            </a:stretch>
          </a:blipFill>
        </p:spPr>
        <p:txBody>
          <a:bodyPr wrap="square" lIns="0" tIns="0" rIns="0" bIns="0" rtlCol="0"/>
          <a:lstStyle/>
          <a:p>
            <a:endParaRPr/>
          </a:p>
        </p:txBody>
      </p:sp>
      <p:sp>
        <p:nvSpPr>
          <p:cNvPr id="20" name="bk object 20"/>
          <p:cNvSpPr/>
          <p:nvPr/>
        </p:nvSpPr>
        <p:spPr>
          <a:xfrm>
            <a:off x="8510778" y="611123"/>
            <a:ext cx="557022" cy="741426"/>
          </a:xfrm>
          <a:prstGeom prst="rect">
            <a:avLst/>
          </a:prstGeom>
          <a:blipFill>
            <a:blip r:embed="rId4" cstate="print"/>
            <a:stretch>
              <a:fillRect/>
            </a:stretch>
          </a:blipFill>
        </p:spPr>
        <p:txBody>
          <a:bodyPr wrap="square" lIns="0" tIns="0" rIns="0" bIns="0" rtlCol="0"/>
          <a:lstStyle/>
          <a:p>
            <a:endParaRPr/>
          </a:p>
        </p:txBody>
      </p:sp>
      <p:sp>
        <p:nvSpPr>
          <p:cNvPr id="21" name="bk object 21"/>
          <p:cNvSpPr/>
          <p:nvPr/>
        </p:nvSpPr>
        <p:spPr>
          <a:xfrm>
            <a:off x="76200" y="585977"/>
            <a:ext cx="751332" cy="810006"/>
          </a:xfrm>
          <a:prstGeom prst="rect">
            <a:avLst/>
          </a:prstGeom>
          <a:blipFill>
            <a:blip r:embed="rId5" cstate="print"/>
            <a:stretch>
              <a:fillRect/>
            </a:stretch>
          </a:blipFill>
        </p:spPr>
        <p:txBody>
          <a:bodyPr wrap="square" lIns="0" tIns="0" rIns="0" bIns="0" rtlCol="0"/>
          <a:lstStyle/>
          <a:p>
            <a:endParaRPr/>
          </a:p>
        </p:txBody>
      </p:sp>
      <p:sp>
        <p:nvSpPr>
          <p:cNvPr id="22" name="bk object 22"/>
          <p:cNvSpPr/>
          <p:nvPr/>
        </p:nvSpPr>
        <p:spPr>
          <a:xfrm>
            <a:off x="101346" y="611123"/>
            <a:ext cx="647700" cy="706374"/>
          </a:xfrm>
          <a:prstGeom prst="rect">
            <a:avLst/>
          </a:prstGeom>
          <a:blipFill>
            <a:blip r:embed="rId6" cstate="print"/>
            <a:stretch>
              <a:fillRect/>
            </a:stretch>
          </a:blip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970915"/>
          </a:xfrm>
          <a:custGeom>
            <a:avLst/>
            <a:gdLst/>
            <a:ahLst/>
            <a:cxnLst/>
            <a:rect l="l" t="t" r="r" b="b"/>
            <a:pathLst>
              <a:path w="9144000" h="970915">
                <a:moveTo>
                  <a:pt x="0" y="970788"/>
                </a:moveTo>
                <a:lnTo>
                  <a:pt x="9144000" y="970788"/>
                </a:lnTo>
                <a:lnTo>
                  <a:pt x="9144000" y="0"/>
                </a:lnTo>
                <a:lnTo>
                  <a:pt x="0" y="0"/>
                </a:lnTo>
                <a:lnTo>
                  <a:pt x="0" y="970788"/>
                </a:lnTo>
                <a:close/>
              </a:path>
            </a:pathLst>
          </a:custGeom>
          <a:solidFill>
            <a:srgbClr val="253A85"/>
          </a:solidFill>
        </p:spPr>
        <p:txBody>
          <a:bodyPr wrap="square" lIns="0" tIns="0" rIns="0" bIns="0" rtlCol="0"/>
          <a:lstStyle/>
          <a:p>
            <a:endParaRPr/>
          </a:p>
        </p:txBody>
      </p:sp>
      <p:sp>
        <p:nvSpPr>
          <p:cNvPr id="17" name="bk object 17"/>
          <p:cNvSpPr/>
          <p:nvPr/>
        </p:nvSpPr>
        <p:spPr>
          <a:xfrm>
            <a:off x="0" y="945641"/>
            <a:ext cx="9144000" cy="230886"/>
          </a:xfrm>
          <a:prstGeom prst="rect">
            <a:avLst/>
          </a:prstGeom>
          <a:blipFill>
            <a:blip r:embed="rId7" cstate="print"/>
            <a:stretch>
              <a:fillRect/>
            </a:stretch>
          </a:blipFill>
        </p:spPr>
        <p:txBody>
          <a:bodyPr wrap="square" lIns="0" tIns="0" rIns="0" bIns="0" rtlCol="0"/>
          <a:lstStyle/>
          <a:p>
            <a:endParaRPr/>
          </a:p>
        </p:txBody>
      </p:sp>
      <p:sp>
        <p:nvSpPr>
          <p:cNvPr id="2" name="Holder 2"/>
          <p:cNvSpPr>
            <a:spLocks noGrp="1"/>
          </p:cNvSpPr>
          <p:nvPr>
            <p:ph type="title"/>
          </p:nvPr>
        </p:nvSpPr>
        <p:spPr>
          <a:xfrm>
            <a:off x="3740149" y="326390"/>
            <a:ext cx="1663700" cy="482600"/>
          </a:xfrm>
          <a:prstGeom prst="rect">
            <a:avLst/>
          </a:prstGeom>
        </p:spPr>
        <p:txBody>
          <a:bodyPr wrap="square" lIns="0" tIns="0" rIns="0" bIns="0">
            <a:spAutoFit/>
          </a:bodyPr>
          <a:lstStyle>
            <a:lvl1pPr>
              <a:defRPr sz="3000" b="0" i="0">
                <a:solidFill>
                  <a:schemeClr val="bg1"/>
                </a:solidFill>
                <a:latin typeface="Calibri"/>
                <a:cs typeface="Calibri"/>
              </a:defRPr>
            </a:lvl1pPr>
          </a:lstStyle>
          <a:p>
            <a:endParaRPr/>
          </a:p>
        </p:txBody>
      </p:sp>
      <p:sp>
        <p:nvSpPr>
          <p:cNvPr id="3" name="Holder 3"/>
          <p:cNvSpPr>
            <a:spLocks noGrp="1"/>
          </p:cNvSpPr>
          <p:nvPr>
            <p:ph type="body" idx="1"/>
          </p:nvPr>
        </p:nvSpPr>
        <p:spPr>
          <a:xfrm>
            <a:off x="481838" y="1855215"/>
            <a:ext cx="8180323" cy="2545079"/>
          </a:xfrm>
          <a:prstGeom prst="rect">
            <a:avLst/>
          </a:prstGeom>
        </p:spPr>
        <p:txBody>
          <a:bodyPr wrap="square" lIns="0" tIns="0" rIns="0" bIns="0">
            <a:spAutoFit/>
          </a:bodyPr>
          <a:lstStyle>
            <a:lvl1pPr>
              <a:defRPr sz="2800" b="0" i="0">
                <a:solidFill>
                  <a:srgbClr val="404040"/>
                </a:solidFill>
                <a:latin typeface="Calibri"/>
                <a:cs typeface="Calibri"/>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8/1/2022</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10.png"/><Relationship Id="rId5" Type="http://schemas.openxmlformats.org/officeDocument/2006/relationships/image" Target="../media/image3.png"/><Relationship Id="rId10" Type="http://schemas.openxmlformats.org/officeDocument/2006/relationships/image" Target="../media/image9.png"/><Relationship Id="rId4" Type="http://schemas.openxmlformats.org/officeDocument/2006/relationships/image" Target="../media/image2.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image" Target="../media/image2.png"/><Relationship Id="rId7"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0.png"/><Relationship Id="rId7"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13" Type="http://schemas.openxmlformats.org/officeDocument/2006/relationships/image" Target="../media/image28.png"/><Relationship Id="rId18" Type="http://schemas.openxmlformats.org/officeDocument/2006/relationships/image" Target="../media/image33.png"/><Relationship Id="rId26" Type="http://schemas.openxmlformats.org/officeDocument/2006/relationships/image" Target="../media/image41.png"/><Relationship Id="rId3" Type="http://schemas.openxmlformats.org/officeDocument/2006/relationships/image" Target="../media/image2.png"/><Relationship Id="rId21" Type="http://schemas.openxmlformats.org/officeDocument/2006/relationships/image" Target="../media/image36.png"/><Relationship Id="rId34" Type="http://schemas.openxmlformats.org/officeDocument/2006/relationships/image" Target="../media/image49.jpg"/><Relationship Id="rId7" Type="http://schemas.openxmlformats.org/officeDocument/2006/relationships/image" Target="../media/image22.png"/><Relationship Id="rId12" Type="http://schemas.openxmlformats.org/officeDocument/2006/relationships/image" Target="../media/image27.png"/><Relationship Id="rId17" Type="http://schemas.openxmlformats.org/officeDocument/2006/relationships/image" Target="../media/image32.png"/><Relationship Id="rId25" Type="http://schemas.openxmlformats.org/officeDocument/2006/relationships/image" Target="../media/image40.png"/><Relationship Id="rId33" Type="http://schemas.openxmlformats.org/officeDocument/2006/relationships/image" Target="../media/image48.jpg"/><Relationship Id="rId2" Type="http://schemas.openxmlformats.org/officeDocument/2006/relationships/notesSlide" Target="../notesSlides/notesSlide16.xml"/><Relationship Id="rId16" Type="http://schemas.openxmlformats.org/officeDocument/2006/relationships/image" Target="../media/image31.png"/><Relationship Id="rId20" Type="http://schemas.openxmlformats.org/officeDocument/2006/relationships/image" Target="../media/image35.png"/><Relationship Id="rId29"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26.png"/><Relationship Id="rId24" Type="http://schemas.openxmlformats.org/officeDocument/2006/relationships/image" Target="../media/image39.png"/><Relationship Id="rId32" Type="http://schemas.openxmlformats.org/officeDocument/2006/relationships/image" Target="../media/image47.png"/><Relationship Id="rId5" Type="http://schemas.openxmlformats.org/officeDocument/2006/relationships/image" Target="../media/image4.png"/><Relationship Id="rId15" Type="http://schemas.openxmlformats.org/officeDocument/2006/relationships/image" Target="../media/image30.png"/><Relationship Id="rId23" Type="http://schemas.openxmlformats.org/officeDocument/2006/relationships/image" Target="../media/image38.png"/><Relationship Id="rId28" Type="http://schemas.openxmlformats.org/officeDocument/2006/relationships/image" Target="../media/image43.png"/><Relationship Id="rId10" Type="http://schemas.openxmlformats.org/officeDocument/2006/relationships/image" Target="../media/image25.png"/><Relationship Id="rId19" Type="http://schemas.openxmlformats.org/officeDocument/2006/relationships/image" Target="../media/image34.png"/><Relationship Id="rId31" Type="http://schemas.openxmlformats.org/officeDocument/2006/relationships/image" Target="../media/image46.png"/><Relationship Id="rId4" Type="http://schemas.openxmlformats.org/officeDocument/2006/relationships/image" Target="../media/image3.png"/><Relationship Id="rId9" Type="http://schemas.openxmlformats.org/officeDocument/2006/relationships/image" Target="../media/image24.png"/><Relationship Id="rId14" Type="http://schemas.openxmlformats.org/officeDocument/2006/relationships/image" Target="../media/image29.png"/><Relationship Id="rId22" Type="http://schemas.openxmlformats.org/officeDocument/2006/relationships/image" Target="../media/image37.png"/><Relationship Id="rId27" Type="http://schemas.openxmlformats.org/officeDocument/2006/relationships/image" Target="../media/image42.png"/><Relationship Id="rId30" Type="http://schemas.openxmlformats.org/officeDocument/2006/relationships/image" Target="../media/image45.png"/><Relationship Id="rId35" Type="http://schemas.openxmlformats.org/officeDocument/2006/relationships/image" Target="../media/image50.png"/><Relationship Id="rId8" Type="http://schemas.openxmlformats.org/officeDocument/2006/relationships/image" Target="../media/image2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52.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54.jp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945641"/>
            <a:ext cx="9144000" cy="230886"/>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8485631" y="585977"/>
            <a:ext cx="658368" cy="845058"/>
          </a:xfrm>
          <a:prstGeom prst="rect">
            <a:avLst/>
          </a:prstGeom>
          <a:blipFill>
            <a:blip r:embed="rId4" cstate="print"/>
            <a:stretch>
              <a:fillRect/>
            </a:stretch>
          </a:blipFill>
        </p:spPr>
        <p:txBody>
          <a:bodyPr wrap="square" lIns="0" tIns="0" rIns="0" bIns="0" rtlCol="0"/>
          <a:lstStyle/>
          <a:p>
            <a:endParaRPr/>
          </a:p>
        </p:txBody>
      </p:sp>
      <p:sp>
        <p:nvSpPr>
          <p:cNvPr id="4" name="object 4"/>
          <p:cNvSpPr/>
          <p:nvPr/>
        </p:nvSpPr>
        <p:spPr>
          <a:xfrm>
            <a:off x="8510778" y="611123"/>
            <a:ext cx="557022" cy="741426"/>
          </a:xfrm>
          <a:prstGeom prst="rect">
            <a:avLst/>
          </a:prstGeom>
          <a:blipFill>
            <a:blip r:embed="rId5" cstate="print"/>
            <a:stretch>
              <a:fillRect/>
            </a:stretch>
          </a:blipFill>
        </p:spPr>
        <p:txBody>
          <a:bodyPr wrap="square" lIns="0" tIns="0" rIns="0" bIns="0" rtlCol="0"/>
          <a:lstStyle/>
          <a:p>
            <a:endParaRPr/>
          </a:p>
        </p:txBody>
      </p:sp>
      <p:sp>
        <p:nvSpPr>
          <p:cNvPr id="5" name="object 5"/>
          <p:cNvSpPr/>
          <p:nvPr/>
        </p:nvSpPr>
        <p:spPr>
          <a:xfrm>
            <a:off x="76200" y="585977"/>
            <a:ext cx="751332" cy="810006"/>
          </a:xfrm>
          <a:prstGeom prst="rect">
            <a:avLst/>
          </a:prstGeom>
          <a:blipFill>
            <a:blip r:embed="rId6" cstate="print"/>
            <a:stretch>
              <a:fillRect/>
            </a:stretch>
          </a:blipFill>
        </p:spPr>
        <p:txBody>
          <a:bodyPr wrap="square" lIns="0" tIns="0" rIns="0" bIns="0" rtlCol="0"/>
          <a:lstStyle/>
          <a:p>
            <a:endParaRPr/>
          </a:p>
        </p:txBody>
      </p:sp>
      <p:sp>
        <p:nvSpPr>
          <p:cNvPr id="6" name="object 6"/>
          <p:cNvSpPr/>
          <p:nvPr/>
        </p:nvSpPr>
        <p:spPr>
          <a:xfrm>
            <a:off x="101346" y="611123"/>
            <a:ext cx="647700" cy="706374"/>
          </a:xfrm>
          <a:prstGeom prst="rect">
            <a:avLst/>
          </a:prstGeom>
          <a:blipFill>
            <a:blip r:embed="rId7" cstate="print"/>
            <a:stretch>
              <a:fillRect/>
            </a:stretch>
          </a:blipFill>
        </p:spPr>
        <p:txBody>
          <a:bodyPr wrap="square" lIns="0" tIns="0" rIns="0" bIns="0" rtlCol="0"/>
          <a:lstStyle/>
          <a:p>
            <a:endParaRPr/>
          </a:p>
        </p:txBody>
      </p:sp>
      <p:sp>
        <p:nvSpPr>
          <p:cNvPr id="7" name="object 7"/>
          <p:cNvSpPr/>
          <p:nvPr/>
        </p:nvSpPr>
        <p:spPr>
          <a:xfrm>
            <a:off x="0" y="0"/>
            <a:ext cx="9144000" cy="970915"/>
          </a:xfrm>
          <a:custGeom>
            <a:avLst/>
            <a:gdLst/>
            <a:ahLst/>
            <a:cxnLst/>
            <a:rect l="l" t="t" r="r" b="b"/>
            <a:pathLst>
              <a:path w="9144000" h="970915">
                <a:moveTo>
                  <a:pt x="0" y="970788"/>
                </a:moveTo>
                <a:lnTo>
                  <a:pt x="9144000" y="970788"/>
                </a:lnTo>
                <a:lnTo>
                  <a:pt x="9144000" y="0"/>
                </a:lnTo>
                <a:lnTo>
                  <a:pt x="0" y="0"/>
                </a:lnTo>
                <a:lnTo>
                  <a:pt x="0" y="970788"/>
                </a:lnTo>
                <a:close/>
              </a:path>
            </a:pathLst>
          </a:custGeom>
          <a:solidFill>
            <a:srgbClr val="253A85"/>
          </a:solidFill>
        </p:spPr>
        <p:txBody>
          <a:bodyPr wrap="square" lIns="0" tIns="0" rIns="0" bIns="0" rtlCol="0"/>
          <a:lstStyle/>
          <a:p>
            <a:endParaRPr/>
          </a:p>
        </p:txBody>
      </p:sp>
      <p:sp>
        <p:nvSpPr>
          <p:cNvPr id="8" name="object 8"/>
          <p:cNvSpPr/>
          <p:nvPr/>
        </p:nvSpPr>
        <p:spPr>
          <a:xfrm>
            <a:off x="0" y="1098041"/>
            <a:ext cx="9144000" cy="5760085"/>
          </a:xfrm>
          <a:custGeom>
            <a:avLst/>
            <a:gdLst/>
            <a:ahLst/>
            <a:cxnLst/>
            <a:rect l="l" t="t" r="r" b="b"/>
            <a:pathLst>
              <a:path w="9144000" h="5760084">
                <a:moveTo>
                  <a:pt x="0" y="5759957"/>
                </a:moveTo>
                <a:lnTo>
                  <a:pt x="9144000" y="5759957"/>
                </a:lnTo>
                <a:lnTo>
                  <a:pt x="9144000" y="0"/>
                </a:lnTo>
                <a:lnTo>
                  <a:pt x="0" y="0"/>
                </a:lnTo>
                <a:lnTo>
                  <a:pt x="0" y="5759957"/>
                </a:lnTo>
                <a:close/>
              </a:path>
            </a:pathLst>
          </a:custGeom>
          <a:solidFill>
            <a:srgbClr val="253A85"/>
          </a:solidFill>
        </p:spPr>
        <p:txBody>
          <a:bodyPr wrap="square" lIns="0" tIns="0" rIns="0" bIns="0" rtlCol="0"/>
          <a:lstStyle/>
          <a:p>
            <a:endParaRPr/>
          </a:p>
        </p:txBody>
      </p:sp>
      <p:sp>
        <p:nvSpPr>
          <p:cNvPr id="9" name="object 9"/>
          <p:cNvSpPr/>
          <p:nvPr/>
        </p:nvSpPr>
        <p:spPr>
          <a:xfrm>
            <a:off x="6223253" y="5524498"/>
            <a:ext cx="2734055" cy="1245870"/>
          </a:xfrm>
          <a:prstGeom prst="rect">
            <a:avLst/>
          </a:prstGeom>
          <a:blipFill>
            <a:blip r:embed="rId8" cstate="print"/>
            <a:stretch>
              <a:fillRect/>
            </a:stretch>
          </a:blipFill>
        </p:spPr>
        <p:txBody>
          <a:bodyPr wrap="square" lIns="0" tIns="0" rIns="0" bIns="0" rtlCol="0"/>
          <a:lstStyle/>
          <a:p>
            <a:endParaRPr/>
          </a:p>
        </p:txBody>
      </p:sp>
      <p:sp>
        <p:nvSpPr>
          <p:cNvPr id="10" name="object 10"/>
          <p:cNvSpPr/>
          <p:nvPr/>
        </p:nvSpPr>
        <p:spPr>
          <a:xfrm>
            <a:off x="233172" y="5886450"/>
            <a:ext cx="2544317" cy="576072"/>
          </a:xfrm>
          <a:prstGeom prst="rect">
            <a:avLst/>
          </a:prstGeom>
          <a:blipFill>
            <a:blip r:embed="rId9" cstate="print"/>
            <a:stretch>
              <a:fillRect/>
            </a:stretch>
          </a:blipFill>
        </p:spPr>
        <p:txBody>
          <a:bodyPr wrap="square" lIns="0" tIns="0" rIns="0" bIns="0" rtlCol="0"/>
          <a:lstStyle/>
          <a:p>
            <a:endParaRPr/>
          </a:p>
        </p:txBody>
      </p:sp>
      <p:sp>
        <p:nvSpPr>
          <p:cNvPr id="11" name="object 11"/>
          <p:cNvSpPr/>
          <p:nvPr/>
        </p:nvSpPr>
        <p:spPr>
          <a:xfrm>
            <a:off x="233172" y="6191250"/>
            <a:ext cx="3054095" cy="576072"/>
          </a:xfrm>
          <a:prstGeom prst="rect">
            <a:avLst/>
          </a:prstGeom>
          <a:blipFill>
            <a:blip r:embed="rId10" cstate="print"/>
            <a:stretch>
              <a:fillRect/>
            </a:stretch>
          </a:blipFill>
        </p:spPr>
        <p:txBody>
          <a:bodyPr wrap="square" lIns="0" tIns="0" rIns="0" bIns="0" rtlCol="0"/>
          <a:lstStyle/>
          <a:p>
            <a:endParaRPr/>
          </a:p>
        </p:txBody>
      </p:sp>
      <p:sp>
        <p:nvSpPr>
          <p:cNvPr id="12" name="object 12"/>
          <p:cNvSpPr txBox="1"/>
          <p:nvPr/>
        </p:nvSpPr>
        <p:spPr>
          <a:xfrm>
            <a:off x="383540" y="5945632"/>
            <a:ext cx="2730500" cy="635000"/>
          </a:xfrm>
          <a:prstGeom prst="rect">
            <a:avLst/>
          </a:prstGeom>
        </p:spPr>
        <p:txBody>
          <a:bodyPr vert="horz" wrap="square" lIns="0" tIns="12065" rIns="0" bIns="0" rtlCol="0">
            <a:spAutoFit/>
          </a:bodyPr>
          <a:lstStyle/>
          <a:p>
            <a:pPr marL="12700" marR="5080">
              <a:lnSpc>
                <a:spcPct val="100000"/>
              </a:lnSpc>
              <a:spcBef>
                <a:spcPts val="95"/>
              </a:spcBef>
            </a:pPr>
            <a:r>
              <a:rPr sz="2000" b="1" i="1" spc="-5" dirty="0">
                <a:solidFill>
                  <a:srgbClr val="FFFFFF"/>
                </a:solidFill>
                <a:latin typeface="Calibri"/>
                <a:cs typeface="Calibri"/>
              </a:rPr>
              <a:t>Imagine, Create, and  </a:t>
            </a:r>
            <a:r>
              <a:rPr sz="2000" b="1" i="1" spc="-10" dirty="0">
                <a:solidFill>
                  <a:srgbClr val="FFFFFF"/>
                </a:solidFill>
                <a:latin typeface="Calibri"/>
                <a:cs typeface="Calibri"/>
              </a:rPr>
              <a:t>Secure </a:t>
            </a:r>
            <a:r>
              <a:rPr sz="2000" b="1" i="1" spc="-5" dirty="0">
                <a:solidFill>
                  <a:srgbClr val="FFFFFF"/>
                </a:solidFill>
                <a:latin typeface="Calibri"/>
                <a:cs typeface="Calibri"/>
              </a:rPr>
              <a:t>a </a:t>
            </a:r>
            <a:r>
              <a:rPr sz="2000" b="1" i="1" spc="-10" dirty="0">
                <a:solidFill>
                  <a:srgbClr val="FFFFFF"/>
                </a:solidFill>
                <a:latin typeface="Calibri"/>
                <a:cs typeface="Calibri"/>
              </a:rPr>
              <a:t>Stronger</a:t>
            </a:r>
            <a:r>
              <a:rPr sz="2000" b="1" i="1" spc="-35" dirty="0">
                <a:solidFill>
                  <a:srgbClr val="FFFFFF"/>
                </a:solidFill>
                <a:latin typeface="Calibri"/>
                <a:cs typeface="Calibri"/>
              </a:rPr>
              <a:t> </a:t>
            </a:r>
            <a:r>
              <a:rPr sz="2000" b="1" i="1" spc="-15" dirty="0">
                <a:solidFill>
                  <a:srgbClr val="FFFFFF"/>
                </a:solidFill>
                <a:latin typeface="Calibri"/>
                <a:cs typeface="Calibri"/>
              </a:rPr>
              <a:t>Peace…</a:t>
            </a:r>
            <a:endParaRPr sz="2000" dirty="0">
              <a:latin typeface="Calibri"/>
              <a:cs typeface="Calibri"/>
            </a:endParaRPr>
          </a:p>
        </p:txBody>
      </p:sp>
      <p:sp>
        <p:nvSpPr>
          <p:cNvPr id="13" name="object 13"/>
          <p:cNvSpPr/>
          <p:nvPr/>
        </p:nvSpPr>
        <p:spPr>
          <a:xfrm>
            <a:off x="2187701" y="1383030"/>
            <a:ext cx="5132832" cy="3023616"/>
          </a:xfrm>
          <a:prstGeom prst="rect">
            <a:avLst/>
          </a:prstGeom>
          <a:blipFill>
            <a:blip r:embed="rId11" cstate="print"/>
            <a:stretch>
              <a:fillRect/>
            </a:stretch>
          </a:blipFill>
        </p:spPr>
        <p:txBody>
          <a:bodyPr wrap="square" lIns="0" tIns="0" rIns="0" bIns="0" rtlCol="0"/>
          <a:lstStyle/>
          <a:p>
            <a:endParaRPr/>
          </a:p>
        </p:txBody>
      </p:sp>
      <p:sp>
        <p:nvSpPr>
          <p:cNvPr id="14" name="object 14"/>
          <p:cNvSpPr/>
          <p:nvPr/>
        </p:nvSpPr>
        <p:spPr>
          <a:xfrm>
            <a:off x="2212848" y="1408175"/>
            <a:ext cx="5029200" cy="2919984"/>
          </a:xfrm>
          <a:prstGeom prst="rect">
            <a:avLst/>
          </a:prstGeom>
          <a:blipFill>
            <a:blip r:embed="rId12" cstate="print"/>
            <a:stretch>
              <a:fillRect/>
            </a:stretch>
          </a:blipFill>
        </p:spPr>
        <p:txBody>
          <a:bodyPr wrap="square" lIns="0" tIns="0" rIns="0" bIns="0" rtlCol="0"/>
          <a:lstStyle/>
          <a:p>
            <a:endParaRPr/>
          </a:p>
        </p:txBody>
      </p:sp>
      <p:sp>
        <p:nvSpPr>
          <p:cNvPr id="15" name="object 15"/>
          <p:cNvSpPr/>
          <p:nvPr/>
        </p:nvSpPr>
        <p:spPr>
          <a:xfrm>
            <a:off x="0" y="945641"/>
            <a:ext cx="9144000" cy="230886"/>
          </a:xfrm>
          <a:prstGeom prst="rect">
            <a:avLst/>
          </a:prstGeom>
          <a:blipFill>
            <a:blip r:embed="rId3" cstate="print"/>
            <a:stretch>
              <a:fillRect/>
            </a:stretch>
          </a:blipFill>
        </p:spPr>
        <p:txBody>
          <a:bodyPr wrap="square" lIns="0" tIns="0" rIns="0" bIns="0" rtlCol="0"/>
          <a:lstStyle/>
          <a:p>
            <a:endParaRPr/>
          </a:p>
        </p:txBody>
      </p:sp>
      <p:sp>
        <p:nvSpPr>
          <p:cNvPr id="16" name="object 16"/>
          <p:cNvSpPr/>
          <p:nvPr/>
        </p:nvSpPr>
        <p:spPr>
          <a:xfrm>
            <a:off x="380" y="970788"/>
            <a:ext cx="9144000" cy="127635"/>
          </a:xfrm>
          <a:custGeom>
            <a:avLst/>
            <a:gdLst/>
            <a:ahLst/>
            <a:cxnLst/>
            <a:rect l="l" t="t" r="r" b="b"/>
            <a:pathLst>
              <a:path w="9144000" h="127634">
                <a:moveTo>
                  <a:pt x="0" y="127253"/>
                </a:moveTo>
                <a:lnTo>
                  <a:pt x="9144000" y="127253"/>
                </a:lnTo>
                <a:lnTo>
                  <a:pt x="9144000" y="0"/>
                </a:lnTo>
                <a:lnTo>
                  <a:pt x="0" y="0"/>
                </a:lnTo>
                <a:lnTo>
                  <a:pt x="0" y="127253"/>
                </a:lnTo>
                <a:close/>
              </a:path>
            </a:pathLst>
          </a:custGeom>
          <a:solidFill>
            <a:srgbClr val="A9282F"/>
          </a:solidFill>
        </p:spPr>
        <p:txBody>
          <a:bodyPr wrap="square" lIns="0" tIns="0" rIns="0" bIns="0" rtlCol="0"/>
          <a:lstStyle/>
          <a:p>
            <a:endParaRPr/>
          </a:p>
        </p:txBody>
      </p:sp>
      <p:sp>
        <p:nvSpPr>
          <p:cNvPr id="18" name="object 18"/>
          <p:cNvSpPr txBox="1">
            <a:spLocks noGrp="1"/>
          </p:cNvSpPr>
          <p:nvPr>
            <p:ph type="title"/>
          </p:nvPr>
        </p:nvSpPr>
        <p:spPr>
          <a:xfrm>
            <a:off x="0" y="228600"/>
            <a:ext cx="9144000" cy="627736"/>
          </a:xfrm>
          <a:prstGeom prst="rect">
            <a:avLst/>
          </a:prstGeom>
        </p:spPr>
        <p:txBody>
          <a:bodyPr vert="horz" wrap="square" lIns="0" tIns="12065" rIns="0" bIns="0" rtlCol="0">
            <a:spAutoFit/>
          </a:bodyPr>
          <a:lstStyle/>
          <a:p>
            <a:pPr marL="12700" algn="ctr">
              <a:lnSpc>
                <a:spcPct val="100000"/>
              </a:lnSpc>
              <a:spcBef>
                <a:spcPts val="95"/>
              </a:spcBef>
            </a:pPr>
            <a:r>
              <a:rPr sz="4000" spc="-25" dirty="0">
                <a:effectLst>
                  <a:outerShdw blurRad="38100" dist="38100" dir="2700000" algn="tl">
                    <a:srgbClr val="000000">
                      <a:alpha val="43137"/>
                    </a:srgbClr>
                  </a:outerShdw>
                </a:effectLst>
              </a:rPr>
              <a:t>Welcome to </a:t>
            </a:r>
            <a:r>
              <a:rPr sz="4000" spc="-10" dirty="0">
                <a:effectLst>
                  <a:outerShdw blurRad="38100" dist="38100" dir="2700000" algn="tl">
                    <a:srgbClr val="000000">
                      <a:alpha val="43137"/>
                    </a:srgbClr>
                  </a:outerShdw>
                </a:effectLst>
              </a:rPr>
              <a:t>National </a:t>
            </a:r>
            <a:r>
              <a:rPr sz="4000" spc="-20" dirty="0">
                <a:effectLst>
                  <a:outerShdw blurRad="38100" dist="38100" dir="2700000" algn="tl">
                    <a:srgbClr val="000000">
                      <a:alpha val="43137"/>
                    </a:srgbClr>
                  </a:outerShdw>
                </a:effectLst>
              </a:rPr>
              <a:t>Defense</a:t>
            </a:r>
            <a:r>
              <a:rPr sz="4000" spc="-5" dirty="0">
                <a:effectLst>
                  <a:outerShdw blurRad="38100" dist="38100" dir="2700000" algn="tl">
                    <a:srgbClr val="000000">
                      <a:alpha val="43137"/>
                    </a:srgbClr>
                  </a:outerShdw>
                </a:effectLst>
              </a:rPr>
              <a:t> </a:t>
            </a:r>
            <a:r>
              <a:rPr sz="4000" spc="-15" dirty="0">
                <a:effectLst>
                  <a:outerShdw blurRad="38100" dist="38100" dir="2700000" algn="tl">
                    <a:srgbClr val="000000">
                      <a:alpha val="43137"/>
                    </a:srgbClr>
                  </a:outerShdw>
                </a:effectLst>
              </a:rPr>
              <a:t>University</a:t>
            </a:r>
            <a:endParaRPr sz="4000" dirty="0">
              <a:effectLst>
                <a:outerShdw blurRad="38100" dist="38100" dir="2700000" algn="tl">
                  <a:srgbClr val="000000">
                    <a:alpha val="43137"/>
                  </a:srgbClr>
                </a:outerShdw>
              </a:effectLst>
            </a:endParaRPr>
          </a:p>
        </p:txBody>
      </p:sp>
      <p:sp>
        <p:nvSpPr>
          <p:cNvPr id="22" name="object 22"/>
          <p:cNvSpPr txBox="1"/>
          <p:nvPr/>
        </p:nvSpPr>
        <p:spPr>
          <a:xfrm>
            <a:off x="2652331" y="4659689"/>
            <a:ext cx="4149217" cy="1064394"/>
          </a:xfrm>
          <a:prstGeom prst="rect">
            <a:avLst/>
          </a:prstGeom>
        </p:spPr>
        <p:txBody>
          <a:bodyPr vert="horz" wrap="square" lIns="0" tIns="50800" rIns="0" bIns="0" rtlCol="0" anchor="t">
            <a:spAutoFit/>
          </a:bodyPr>
          <a:lstStyle/>
          <a:p>
            <a:pPr algn="ctr">
              <a:lnSpc>
                <a:spcPct val="100000"/>
              </a:lnSpc>
              <a:spcBef>
                <a:spcPts val="400"/>
              </a:spcBef>
            </a:pPr>
            <a:r>
              <a:rPr sz="2000" b="1" spc="-6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Dr. </a:t>
            </a:r>
            <a:r>
              <a:rPr lang="en-US" sz="2000" b="1"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Bryon Greenwald, Deputy</a:t>
            </a:r>
            <a:r>
              <a:rPr sz="2000" b="1" spc="-55"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sz="2000" b="1" spc="-5"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Provost</a:t>
            </a:r>
            <a:endParaRPr lang="en-US" sz="2000" b="1" spc="-5"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algn="ctr">
              <a:lnSpc>
                <a:spcPct val="100000"/>
              </a:lnSpc>
              <a:spcBef>
                <a:spcPts val="400"/>
              </a:spcBef>
            </a:pPr>
            <a:r>
              <a:rPr lang="en-US" sz="2000" b="1" spc="-5"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Academic Affairs</a:t>
            </a:r>
            <a:endParaRPr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56515" algn="ctr">
              <a:spcBef>
                <a:spcPts val="305"/>
              </a:spcBef>
            </a:pPr>
            <a:r>
              <a:rPr lang="en-US" sz="2000" b="1" dirty="0">
                <a:solidFill>
                  <a:srgbClr val="FFFFFF"/>
                </a:solidFill>
                <a:effectLst>
                  <a:outerShdw blurRad="38100" dist="38100" dir="2700000" algn="tl">
                    <a:srgbClr val="000000">
                      <a:alpha val="43137"/>
                    </a:srgbClr>
                  </a:outerShdw>
                </a:effectLst>
                <a:latin typeface="Calibri"/>
                <a:cs typeface="Calibri"/>
              </a:rPr>
              <a:t>2 </a:t>
            </a:r>
            <a:r>
              <a:rPr sz="2000" b="1" dirty="0">
                <a:solidFill>
                  <a:srgbClr val="FFFFFF"/>
                </a:solidFill>
                <a:effectLst>
                  <a:outerShdw blurRad="38100" dist="38100" dir="2700000" algn="tl">
                    <a:srgbClr val="000000">
                      <a:alpha val="43137"/>
                    </a:srgbClr>
                  </a:outerShdw>
                </a:effectLst>
                <a:latin typeface="Calibri"/>
                <a:cs typeface="Calibri"/>
              </a:rPr>
              <a:t>August</a:t>
            </a:r>
            <a:r>
              <a:rPr sz="2000" b="1" spc="-114" dirty="0">
                <a:solidFill>
                  <a:srgbClr val="FFFFFF"/>
                </a:solidFill>
                <a:effectLst>
                  <a:outerShdw blurRad="38100" dist="38100" dir="2700000" algn="tl">
                    <a:srgbClr val="000000">
                      <a:alpha val="43137"/>
                    </a:srgbClr>
                  </a:outerShdw>
                </a:effectLst>
                <a:latin typeface="Calibri"/>
                <a:cs typeface="Calibri"/>
              </a:rPr>
              <a:t> </a:t>
            </a:r>
            <a:r>
              <a:rPr sz="2000" b="1" spc="-5" dirty="0">
                <a:solidFill>
                  <a:srgbClr val="FFFFFF"/>
                </a:solidFill>
                <a:effectLst>
                  <a:outerShdw blurRad="38100" dist="38100" dir="2700000" algn="tl">
                    <a:srgbClr val="000000">
                      <a:alpha val="43137"/>
                    </a:srgbClr>
                  </a:outerShdw>
                </a:effectLst>
                <a:latin typeface="Calibri"/>
                <a:cs typeface="Calibri"/>
              </a:rPr>
              <a:t>2</a:t>
            </a:r>
            <a:r>
              <a:rPr lang="en-US" sz="2000" b="1" spc="-5" dirty="0">
                <a:solidFill>
                  <a:srgbClr val="FFFFFF"/>
                </a:solidFill>
                <a:effectLst>
                  <a:outerShdw blurRad="38100" dist="38100" dir="2700000" algn="tl">
                    <a:srgbClr val="000000">
                      <a:alpha val="43137"/>
                    </a:srgbClr>
                  </a:outerShdw>
                </a:effectLst>
                <a:latin typeface="Calibri"/>
                <a:cs typeface="Calibri"/>
              </a:rPr>
              <a:t>022</a:t>
            </a:r>
            <a:endParaRPr sz="2000" dirty="0">
              <a:effectLst>
                <a:outerShdw blurRad="38100" dist="38100" dir="2700000" algn="tl">
                  <a:srgbClr val="000000">
                    <a:alpha val="43137"/>
                  </a:srgbClr>
                </a:outerShdw>
              </a:effectLst>
              <a:latin typeface="Calibri"/>
              <a:cs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80" y="970788"/>
            <a:ext cx="9144000" cy="127635"/>
          </a:xfrm>
          <a:custGeom>
            <a:avLst/>
            <a:gdLst/>
            <a:ahLst/>
            <a:cxnLst/>
            <a:rect l="l" t="t" r="r" b="b"/>
            <a:pathLst>
              <a:path w="9144000" h="127634">
                <a:moveTo>
                  <a:pt x="0" y="127253"/>
                </a:moveTo>
                <a:lnTo>
                  <a:pt x="9144000" y="127253"/>
                </a:lnTo>
                <a:lnTo>
                  <a:pt x="9144000" y="0"/>
                </a:lnTo>
                <a:lnTo>
                  <a:pt x="0" y="0"/>
                </a:lnTo>
                <a:lnTo>
                  <a:pt x="0" y="127253"/>
                </a:lnTo>
                <a:close/>
              </a:path>
            </a:pathLst>
          </a:custGeom>
          <a:solidFill>
            <a:srgbClr val="A9282F"/>
          </a:solidFill>
        </p:spPr>
        <p:txBody>
          <a:bodyPr wrap="square" lIns="0" tIns="0" rIns="0" bIns="0" rtlCol="0"/>
          <a:lstStyle/>
          <a:p>
            <a:endParaRPr/>
          </a:p>
        </p:txBody>
      </p:sp>
      <p:sp>
        <p:nvSpPr>
          <p:cNvPr id="3" name="object 3"/>
          <p:cNvSpPr/>
          <p:nvPr/>
        </p:nvSpPr>
        <p:spPr>
          <a:xfrm>
            <a:off x="8485631" y="585977"/>
            <a:ext cx="658368" cy="845058"/>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8510778" y="611123"/>
            <a:ext cx="557022" cy="741426"/>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76200" y="585977"/>
            <a:ext cx="751332" cy="810006"/>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101346" y="611123"/>
            <a:ext cx="647700" cy="706374"/>
          </a:xfrm>
          <a:prstGeom prst="rect">
            <a:avLst/>
          </a:prstGeom>
          <a:blipFill>
            <a:blip r:embed="rId6" cstate="print"/>
            <a:stretch>
              <a:fillRect/>
            </a:stretch>
          </a:blipFill>
        </p:spPr>
        <p:txBody>
          <a:bodyPr wrap="square" lIns="0" tIns="0" rIns="0" bIns="0" rtlCol="0"/>
          <a:lstStyle/>
          <a:p>
            <a:endParaRPr/>
          </a:p>
        </p:txBody>
      </p:sp>
      <p:sp>
        <p:nvSpPr>
          <p:cNvPr id="9" name="object 9"/>
          <p:cNvSpPr txBox="1">
            <a:spLocks noGrp="1"/>
          </p:cNvSpPr>
          <p:nvPr>
            <p:ph type="title"/>
          </p:nvPr>
        </p:nvSpPr>
        <p:spPr>
          <a:xfrm>
            <a:off x="0" y="228600"/>
            <a:ext cx="9144000" cy="566822"/>
          </a:xfrm>
          <a:prstGeom prst="rect">
            <a:avLst/>
          </a:prstGeom>
        </p:spPr>
        <p:txBody>
          <a:bodyPr vert="horz" wrap="square" lIns="0" tIns="12700" rIns="0" bIns="0" rtlCol="0">
            <a:spAutoFit/>
          </a:bodyPr>
          <a:lstStyle/>
          <a:p>
            <a:pPr marL="12700" algn="ctr">
              <a:lnSpc>
                <a:spcPct val="100000"/>
              </a:lnSpc>
              <a:spcBef>
                <a:spcPts val="100"/>
              </a:spcBef>
            </a:pPr>
            <a:r>
              <a:rPr sz="3600" spc="-20" dirty="0" err="1">
                <a:effectLst>
                  <a:outerShdw blurRad="38100" dist="38100" dir="2700000" algn="tl">
                    <a:srgbClr val="000000">
                      <a:alpha val="43137"/>
                    </a:srgbClr>
                  </a:outerShdw>
                </a:effectLst>
              </a:rPr>
              <a:t>Clement’s</a:t>
            </a:r>
            <a:r>
              <a:rPr sz="3600" spc="-75" dirty="0">
                <a:effectLst>
                  <a:outerShdw blurRad="38100" dist="38100" dir="2700000" algn="tl">
                    <a:srgbClr val="000000">
                      <a:alpha val="43137"/>
                    </a:srgbClr>
                  </a:outerShdw>
                </a:effectLst>
              </a:rPr>
              <a:t> </a:t>
            </a:r>
            <a:r>
              <a:rPr sz="3600" spc="-15" dirty="0">
                <a:effectLst>
                  <a:outerShdw blurRad="38100" dist="38100" dir="2700000" algn="tl">
                    <a:srgbClr val="000000">
                      <a:alpha val="43137"/>
                    </a:srgbClr>
                  </a:outerShdw>
                </a:effectLst>
              </a:rPr>
              <a:t>Report</a:t>
            </a:r>
            <a:endParaRPr sz="3600" dirty="0">
              <a:effectLst>
                <a:outerShdw blurRad="38100" dist="38100" dir="2700000" algn="tl">
                  <a:srgbClr val="000000">
                    <a:alpha val="43137"/>
                  </a:srgbClr>
                </a:outerShdw>
              </a:effectLst>
            </a:endParaRPr>
          </a:p>
        </p:txBody>
      </p:sp>
      <p:sp>
        <p:nvSpPr>
          <p:cNvPr id="10" name="object 10"/>
          <p:cNvSpPr txBox="1">
            <a:spLocks noGrp="1"/>
          </p:cNvSpPr>
          <p:nvPr>
            <p:ph type="body" idx="1"/>
          </p:nvPr>
        </p:nvSpPr>
        <p:spPr>
          <a:xfrm>
            <a:off x="905165" y="1855215"/>
            <a:ext cx="7333672" cy="2744341"/>
          </a:xfrm>
          <a:prstGeom prst="rect">
            <a:avLst/>
          </a:prstGeom>
        </p:spPr>
        <p:txBody>
          <a:bodyPr vert="horz" wrap="square" lIns="0" tIns="12700" rIns="0" bIns="0" rtlCol="0">
            <a:spAutoFit/>
          </a:bodyPr>
          <a:lstStyle/>
          <a:p>
            <a:pPr marL="12700" marR="5080">
              <a:lnSpc>
                <a:spcPct val="100000"/>
              </a:lnSpc>
              <a:spcBef>
                <a:spcPts val="100"/>
              </a:spcBef>
            </a:pPr>
            <a:r>
              <a:rPr dirty="0"/>
              <a:t>N</a:t>
            </a:r>
            <a:r>
              <a:rPr lang="en-US" dirty="0"/>
              <a:t>ational War College </a:t>
            </a:r>
            <a:r>
              <a:rPr dirty="0"/>
              <a:t>and I</a:t>
            </a:r>
            <a:r>
              <a:rPr lang="en-US" dirty="0"/>
              <a:t>ndustrial College of the Armed Forces</a:t>
            </a:r>
            <a:r>
              <a:rPr dirty="0"/>
              <a:t> should continue to be colleges in  their own right but should be brought together in  the form of a University of National Defense as  soon as possible.</a:t>
            </a:r>
          </a:p>
          <a:p>
            <a:pPr marL="3898900">
              <a:lnSpc>
                <a:spcPct val="100000"/>
              </a:lnSpc>
              <a:spcBef>
                <a:spcPts val="2075"/>
              </a:spcBef>
            </a:pPr>
            <a:r>
              <a:rPr sz="2000" dirty="0"/>
              <a:t>(Clements, June 5, 1975, p.18)</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80" y="970788"/>
            <a:ext cx="9144000" cy="127635"/>
          </a:xfrm>
          <a:custGeom>
            <a:avLst/>
            <a:gdLst/>
            <a:ahLst/>
            <a:cxnLst/>
            <a:rect l="l" t="t" r="r" b="b"/>
            <a:pathLst>
              <a:path w="9144000" h="127634">
                <a:moveTo>
                  <a:pt x="0" y="127253"/>
                </a:moveTo>
                <a:lnTo>
                  <a:pt x="9144000" y="127253"/>
                </a:lnTo>
                <a:lnTo>
                  <a:pt x="9144000" y="0"/>
                </a:lnTo>
                <a:lnTo>
                  <a:pt x="0" y="0"/>
                </a:lnTo>
                <a:lnTo>
                  <a:pt x="0" y="127253"/>
                </a:lnTo>
                <a:close/>
              </a:path>
            </a:pathLst>
          </a:custGeom>
          <a:solidFill>
            <a:srgbClr val="A9282F"/>
          </a:solidFill>
        </p:spPr>
        <p:txBody>
          <a:bodyPr wrap="square" lIns="0" tIns="0" rIns="0" bIns="0" rtlCol="0"/>
          <a:lstStyle/>
          <a:p>
            <a:endParaRPr/>
          </a:p>
        </p:txBody>
      </p:sp>
      <p:sp>
        <p:nvSpPr>
          <p:cNvPr id="3" name="object 3"/>
          <p:cNvSpPr/>
          <p:nvPr/>
        </p:nvSpPr>
        <p:spPr>
          <a:xfrm>
            <a:off x="8485631" y="585977"/>
            <a:ext cx="658368" cy="845058"/>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8510778" y="611123"/>
            <a:ext cx="557022" cy="741426"/>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76200" y="585977"/>
            <a:ext cx="751332" cy="810006"/>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101346" y="611123"/>
            <a:ext cx="647700" cy="706374"/>
          </a:xfrm>
          <a:prstGeom prst="rect">
            <a:avLst/>
          </a:prstGeom>
          <a:blipFill>
            <a:blip r:embed="rId6" cstate="print"/>
            <a:stretch>
              <a:fillRect/>
            </a:stretch>
          </a:blipFill>
        </p:spPr>
        <p:txBody>
          <a:bodyPr wrap="square" lIns="0" tIns="0" rIns="0" bIns="0" rtlCol="0"/>
          <a:lstStyle/>
          <a:p>
            <a:endParaRPr/>
          </a:p>
        </p:txBody>
      </p:sp>
      <p:sp>
        <p:nvSpPr>
          <p:cNvPr id="8" name="object 8"/>
          <p:cNvSpPr txBox="1">
            <a:spLocks noGrp="1"/>
          </p:cNvSpPr>
          <p:nvPr>
            <p:ph type="title"/>
          </p:nvPr>
        </p:nvSpPr>
        <p:spPr>
          <a:xfrm>
            <a:off x="0" y="228600"/>
            <a:ext cx="9144000" cy="574040"/>
          </a:xfrm>
          <a:prstGeom prst="rect">
            <a:avLst/>
          </a:prstGeom>
        </p:spPr>
        <p:txBody>
          <a:bodyPr vert="horz" wrap="square" lIns="0" tIns="12700" rIns="0" bIns="0" rtlCol="0">
            <a:spAutoFit/>
          </a:bodyPr>
          <a:lstStyle/>
          <a:p>
            <a:pPr marL="12700" algn="ctr">
              <a:lnSpc>
                <a:spcPct val="100000"/>
              </a:lnSpc>
              <a:spcBef>
                <a:spcPts val="100"/>
              </a:spcBef>
            </a:pPr>
            <a:r>
              <a:rPr sz="3600" spc="-5" dirty="0"/>
              <a:t>Original </a:t>
            </a:r>
            <a:r>
              <a:rPr sz="3600" spc="-5" dirty="0">
                <a:effectLst>
                  <a:outerShdw blurRad="38100" dist="38100" dir="2700000" algn="tl">
                    <a:srgbClr val="000000">
                      <a:alpha val="43137"/>
                    </a:srgbClr>
                  </a:outerShdw>
                </a:effectLst>
              </a:rPr>
              <a:t>NDU</a:t>
            </a:r>
            <a:r>
              <a:rPr sz="3600" spc="-5" dirty="0"/>
              <a:t> </a:t>
            </a:r>
            <a:r>
              <a:rPr sz="3600" dirty="0"/>
              <a:t>Mission and </a:t>
            </a:r>
            <a:r>
              <a:rPr sz="3600" spc="-5" dirty="0"/>
              <a:t>Vision</a:t>
            </a:r>
            <a:r>
              <a:rPr sz="3600" spc="-120" dirty="0"/>
              <a:t> </a:t>
            </a:r>
            <a:r>
              <a:rPr sz="3600" dirty="0"/>
              <a:t>1976</a:t>
            </a:r>
          </a:p>
        </p:txBody>
      </p:sp>
      <p:sp>
        <p:nvSpPr>
          <p:cNvPr id="9" name="object 9"/>
          <p:cNvSpPr txBox="1"/>
          <p:nvPr/>
        </p:nvSpPr>
        <p:spPr>
          <a:xfrm>
            <a:off x="914400" y="1431035"/>
            <a:ext cx="7305964" cy="4875053"/>
          </a:xfrm>
          <a:prstGeom prst="rect">
            <a:avLst/>
          </a:prstGeom>
        </p:spPr>
        <p:txBody>
          <a:bodyPr vert="horz" wrap="square" lIns="0" tIns="73025" rIns="0" bIns="0" rtlCol="0">
            <a:spAutoFit/>
          </a:bodyPr>
          <a:lstStyle/>
          <a:p>
            <a:pPr marL="12700">
              <a:lnSpc>
                <a:spcPct val="100000"/>
              </a:lnSpc>
              <a:buClr>
                <a:srgbClr val="BD0104"/>
              </a:buClr>
              <a:tabLst>
                <a:tab pos="240665" algn="l"/>
                <a:tab pos="241300" algn="l"/>
              </a:tabLst>
            </a:pPr>
            <a:r>
              <a:rPr sz="2400" dirty="0">
                <a:solidFill>
                  <a:srgbClr val="404040"/>
                </a:solidFill>
                <a:latin typeface="Calibri"/>
                <a:cs typeface="Calibri"/>
              </a:rPr>
              <a:t>Mission:</a:t>
            </a:r>
            <a:endParaRPr lang="en-US" sz="2400" dirty="0">
              <a:latin typeface="Calibri"/>
              <a:cs typeface="Calibri"/>
            </a:endParaRPr>
          </a:p>
          <a:p>
            <a:pPr marL="12700">
              <a:lnSpc>
                <a:spcPct val="100000"/>
              </a:lnSpc>
              <a:buClr>
                <a:srgbClr val="BD0104"/>
              </a:buClr>
              <a:tabLst>
                <a:tab pos="240665" algn="l"/>
                <a:tab pos="241300" algn="l"/>
              </a:tabLst>
            </a:pPr>
            <a:r>
              <a:rPr sz="2400" dirty="0">
                <a:solidFill>
                  <a:srgbClr val="404040"/>
                </a:solidFill>
                <a:latin typeface="Calibri"/>
                <a:cs typeface="Calibri"/>
              </a:rPr>
              <a:t>To ensure excellence in professional military education in  the essential elements of national security and their  interrelationships, in order to enhance the preparation of  selected personnel of the Department of Defense, the  Department of State, and other agencies of government for  the exercise of senior policy, command and staff functions,  the planning of national strategy, and the management of  resources for national security.</a:t>
            </a:r>
            <a:endParaRPr sz="2400" dirty="0">
              <a:latin typeface="Calibri"/>
              <a:cs typeface="Calibri"/>
            </a:endParaRPr>
          </a:p>
          <a:p>
            <a:pPr marL="241300" indent="-228600">
              <a:lnSpc>
                <a:spcPct val="100000"/>
              </a:lnSpc>
              <a:buClr>
                <a:srgbClr val="BD0104"/>
              </a:buClr>
              <a:buFont typeface="Arial"/>
              <a:buChar char="•"/>
              <a:tabLst>
                <a:tab pos="240665" algn="l"/>
                <a:tab pos="241300" algn="l"/>
              </a:tabLst>
            </a:pPr>
            <a:endParaRPr lang="en-US" sz="2400" dirty="0">
              <a:solidFill>
                <a:srgbClr val="404040"/>
              </a:solidFill>
              <a:latin typeface="Calibri"/>
              <a:cs typeface="Calibri"/>
            </a:endParaRPr>
          </a:p>
          <a:p>
            <a:pPr marL="12700">
              <a:lnSpc>
                <a:spcPct val="100000"/>
              </a:lnSpc>
              <a:buClr>
                <a:srgbClr val="BD0104"/>
              </a:buClr>
              <a:tabLst>
                <a:tab pos="240665" algn="l"/>
                <a:tab pos="241300" algn="l"/>
              </a:tabLst>
            </a:pPr>
            <a:r>
              <a:rPr sz="2400" dirty="0">
                <a:solidFill>
                  <a:srgbClr val="404040"/>
                </a:solidFill>
                <a:latin typeface="Calibri"/>
                <a:cs typeface="Calibri"/>
              </a:rPr>
              <a:t>Vision:</a:t>
            </a:r>
            <a:endParaRPr lang="en-US" sz="2400" dirty="0">
              <a:latin typeface="Calibri"/>
              <a:cs typeface="Calibri"/>
            </a:endParaRPr>
          </a:p>
          <a:p>
            <a:pPr marL="12700">
              <a:lnSpc>
                <a:spcPct val="100000"/>
              </a:lnSpc>
              <a:buClr>
                <a:srgbClr val="BD0104"/>
              </a:buClr>
              <a:tabLst>
                <a:tab pos="240665" algn="l"/>
                <a:tab pos="241300" algn="l"/>
              </a:tabLst>
            </a:pPr>
            <a:r>
              <a:rPr sz="2400" dirty="0">
                <a:solidFill>
                  <a:srgbClr val="404040"/>
                </a:solidFill>
                <a:latin typeface="Calibri"/>
                <a:cs typeface="Calibri"/>
              </a:rPr>
              <a:t>National Defense University will be Valued as a Strategic  Asset</a:t>
            </a:r>
            <a:endParaRPr sz="2400" dirty="0">
              <a:latin typeface="Calibri"/>
              <a:cs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80" y="970788"/>
            <a:ext cx="9144000" cy="127635"/>
          </a:xfrm>
          <a:custGeom>
            <a:avLst/>
            <a:gdLst/>
            <a:ahLst/>
            <a:cxnLst/>
            <a:rect l="l" t="t" r="r" b="b"/>
            <a:pathLst>
              <a:path w="9144000" h="127634">
                <a:moveTo>
                  <a:pt x="0" y="127253"/>
                </a:moveTo>
                <a:lnTo>
                  <a:pt x="9144000" y="127253"/>
                </a:lnTo>
                <a:lnTo>
                  <a:pt x="9144000" y="0"/>
                </a:lnTo>
                <a:lnTo>
                  <a:pt x="0" y="0"/>
                </a:lnTo>
                <a:lnTo>
                  <a:pt x="0" y="127253"/>
                </a:lnTo>
                <a:close/>
              </a:path>
            </a:pathLst>
          </a:custGeom>
          <a:solidFill>
            <a:srgbClr val="A9282F"/>
          </a:solidFill>
        </p:spPr>
        <p:txBody>
          <a:bodyPr wrap="square" lIns="0" tIns="0" rIns="0" bIns="0" rtlCol="0"/>
          <a:lstStyle/>
          <a:p>
            <a:endParaRPr/>
          </a:p>
        </p:txBody>
      </p:sp>
      <p:sp>
        <p:nvSpPr>
          <p:cNvPr id="3" name="object 3"/>
          <p:cNvSpPr/>
          <p:nvPr/>
        </p:nvSpPr>
        <p:spPr>
          <a:xfrm>
            <a:off x="8485631" y="585977"/>
            <a:ext cx="658368" cy="845058"/>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8510778" y="611123"/>
            <a:ext cx="557022" cy="741426"/>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76200" y="585977"/>
            <a:ext cx="751332" cy="810006"/>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101346" y="611123"/>
            <a:ext cx="647700" cy="706374"/>
          </a:xfrm>
          <a:prstGeom prst="rect">
            <a:avLst/>
          </a:prstGeom>
          <a:blipFill>
            <a:blip r:embed="rId6" cstate="print"/>
            <a:stretch>
              <a:fillRect/>
            </a:stretch>
          </a:blipFill>
        </p:spPr>
        <p:txBody>
          <a:bodyPr wrap="square" lIns="0" tIns="0" rIns="0" bIns="0" rtlCol="0"/>
          <a:lstStyle/>
          <a:p>
            <a:endParaRPr/>
          </a:p>
        </p:txBody>
      </p:sp>
      <p:sp>
        <p:nvSpPr>
          <p:cNvPr id="8" name="object 8"/>
          <p:cNvSpPr txBox="1">
            <a:spLocks noGrp="1"/>
          </p:cNvSpPr>
          <p:nvPr>
            <p:ph type="title"/>
          </p:nvPr>
        </p:nvSpPr>
        <p:spPr>
          <a:xfrm>
            <a:off x="0" y="228600"/>
            <a:ext cx="9144000" cy="566822"/>
          </a:xfrm>
          <a:prstGeom prst="rect">
            <a:avLst/>
          </a:prstGeom>
        </p:spPr>
        <p:txBody>
          <a:bodyPr vert="horz" wrap="square" lIns="0" tIns="12700" rIns="0" bIns="0" rtlCol="0">
            <a:spAutoFit/>
          </a:bodyPr>
          <a:lstStyle/>
          <a:p>
            <a:pPr marL="12700" algn="ctr">
              <a:lnSpc>
                <a:spcPct val="100000"/>
              </a:lnSpc>
              <a:spcBef>
                <a:spcPts val="100"/>
              </a:spcBef>
            </a:pPr>
            <a:r>
              <a:rPr sz="3600" spc="-15" dirty="0"/>
              <a:t>Current </a:t>
            </a:r>
            <a:r>
              <a:rPr sz="3600" dirty="0"/>
              <a:t>NDU </a:t>
            </a:r>
            <a:r>
              <a:rPr sz="3600" spc="-5" dirty="0"/>
              <a:t>Mission </a:t>
            </a:r>
            <a:r>
              <a:rPr sz="3600" dirty="0"/>
              <a:t>and</a:t>
            </a:r>
            <a:r>
              <a:rPr sz="3600" spc="-65" dirty="0"/>
              <a:t> </a:t>
            </a:r>
            <a:r>
              <a:rPr sz="3600" spc="-5" dirty="0"/>
              <a:t>Vision</a:t>
            </a:r>
            <a:endParaRPr sz="3600" dirty="0"/>
          </a:p>
        </p:txBody>
      </p:sp>
      <p:sp>
        <p:nvSpPr>
          <p:cNvPr id="9" name="object 9"/>
          <p:cNvSpPr txBox="1"/>
          <p:nvPr/>
        </p:nvSpPr>
        <p:spPr>
          <a:xfrm>
            <a:off x="497711" y="1483234"/>
            <a:ext cx="8345347" cy="4444165"/>
          </a:xfrm>
          <a:prstGeom prst="rect">
            <a:avLst/>
          </a:prstGeom>
        </p:spPr>
        <p:txBody>
          <a:bodyPr vert="horz" wrap="square" lIns="0" tIns="12065" rIns="0" bIns="0" rtlCol="0">
            <a:spAutoFit/>
          </a:bodyPr>
          <a:lstStyle/>
          <a:p>
            <a:pPr marL="12700"/>
            <a:r>
              <a:rPr sz="2400" b="1" dirty="0">
                <a:solidFill>
                  <a:srgbClr val="404040"/>
                </a:solidFill>
                <a:uFill>
                  <a:solidFill>
                    <a:srgbClr val="404040"/>
                  </a:solidFill>
                </a:uFill>
                <a:cs typeface="Calibri"/>
              </a:rPr>
              <a:t>Mission</a:t>
            </a:r>
            <a:r>
              <a:rPr sz="2400" dirty="0">
                <a:solidFill>
                  <a:srgbClr val="404040"/>
                </a:solidFill>
                <a:cs typeface="Calibri"/>
              </a:rPr>
              <a:t>:</a:t>
            </a:r>
            <a:endParaRPr sz="2400" dirty="0">
              <a:cs typeface="Calibri"/>
            </a:endParaRPr>
          </a:p>
          <a:p>
            <a:pPr marL="12700" marR="5080"/>
            <a:r>
              <a:rPr lang="en-US" sz="2400" dirty="0">
                <a:solidFill>
                  <a:srgbClr val="404040"/>
                </a:solidFill>
                <a:cs typeface="Calibri"/>
              </a:rPr>
              <a:t>NDU educates joint warfighters and other national security leaders in critical thinking and the creative application of military power to inform national strategy and globally integrated operations, under conditions of disruptive change, in order to prevail in war, peace, and competition.</a:t>
            </a:r>
          </a:p>
          <a:p>
            <a:pPr marL="12700" marR="5080"/>
            <a:endParaRPr lang="en-US" sz="2400" dirty="0">
              <a:cs typeface="Times New Roman"/>
            </a:endParaRPr>
          </a:p>
          <a:p>
            <a:pPr marL="12700"/>
            <a:r>
              <a:rPr sz="2400" b="1" dirty="0">
                <a:solidFill>
                  <a:srgbClr val="404040"/>
                </a:solidFill>
                <a:uFill>
                  <a:solidFill>
                    <a:srgbClr val="404040"/>
                  </a:solidFill>
                </a:uFill>
                <a:cs typeface="Calibri"/>
              </a:rPr>
              <a:t>Vision</a:t>
            </a:r>
            <a:r>
              <a:rPr sz="2400" dirty="0">
                <a:solidFill>
                  <a:srgbClr val="404040"/>
                </a:solidFill>
                <a:cs typeface="Calibri"/>
              </a:rPr>
              <a:t>:</a:t>
            </a:r>
            <a:endParaRPr sz="2400" dirty="0">
              <a:cs typeface="Calibri"/>
            </a:endParaRPr>
          </a:p>
          <a:p>
            <a:pPr marL="12700" marR="243840"/>
            <a:r>
              <a:rPr sz="2400" dirty="0">
                <a:solidFill>
                  <a:srgbClr val="404040"/>
                </a:solidFill>
                <a:cs typeface="Calibri"/>
              </a:rPr>
              <a:t>NDU will create strategic advantage by developing </a:t>
            </a:r>
            <a:r>
              <a:rPr lang="en-US" sz="2400" dirty="0">
                <a:solidFill>
                  <a:srgbClr val="404040"/>
                </a:solidFill>
                <a:cs typeface="Calibri"/>
              </a:rPr>
              <a:t>joint warfighters and other </a:t>
            </a:r>
            <a:r>
              <a:rPr sz="2400" dirty="0">
                <a:solidFill>
                  <a:srgbClr val="404040"/>
                </a:solidFill>
                <a:cs typeface="Calibri"/>
              </a:rPr>
              <a:t>national security </a:t>
            </a:r>
            <a:r>
              <a:rPr lang="en-US" sz="2400" dirty="0">
                <a:solidFill>
                  <a:srgbClr val="404040"/>
                </a:solidFill>
                <a:cs typeface="Calibri"/>
              </a:rPr>
              <a:t>leaders </a:t>
            </a:r>
            <a:r>
              <a:rPr sz="2400" dirty="0">
                <a:solidFill>
                  <a:srgbClr val="404040"/>
                </a:solidFill>
                <a:cs typeface="Calibri"/>
              </a:rPr>
              <a:t>and forging relationships through whole-of-nations and whole-of-government educational programs, research, and engagement.</a:t>
            </a:r>
            <a:endParaRPr sz="2400" dirty="0">
              <a:cs typeface="Calibri"/>
            </a:endParaRPr>
          </a:p>
        </p:txBody>
      </p:sp>
    </p:spTree>
    <p:extLst>
      <p:ext uri="{BB962C8B-B14F-4D97-AF65-F5344CB8AC3E}">
        <p14:creationId xmlns:p14="http://schemas.microsoft.com/office/powerpoint/2010/main" val="1824280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80" y="970788"/>
            <a:ext cx="9144000" cy="127635"/>
          </a:xfrm>
          <a:custGeom>
            <a:avLst/>
            <a:gdLst/>
            <a:ahLst/>
            <a:cxnLst/>
            <a:rect l="l" t="t" r="r" b="b"/>
            <a:pathLst>
              <a:path w="9144000" h="127634">
                <a:moveTo>
                  <a:pt x="0" y="127253"/>
                </a:moveTo>
                <a:lnTo>
                  <a:pt x="9144000" y="127253"/>
                </a:lnTo>
                <a:lnTo>
                  <a:pt x="9144000" y="0"/>
                </a:lnTo>
                <a:lnTo>
                  <a:pt x="0" y="0"/>
                </a:lnTo>
                <a:lnTo>
                  <a:pt x="0" y="127253"/>
                </a:lnTo>
                <a:close/>
              </a:path>
            </a:pathLst>
          </a:custGeom>
          <a:solidFill>
            <a:srgbClr val="A9282F"/>
          </a:solidFill>
        </p:spPr>
        <p:txBody>
          <a:bodyPr wrap="square" lIns="0" tIns="0" rIns="0" bIns="0" rtlCol="0"/>
          <a:lstStyle/>
          <a:p>
            <a:endParaRPr/>
          </a:p>
        </p:txBody>
      </p:sp>
      <p:sp>
        <p:nvSpPr>
          <p:cNvPr id="3" name="object 3"/>
          <p:cNvSpPr/>
          <p:nvPr/>
        </p:nvSpPr>
        <p:spPr>
          <a:xfrm>
            <a:off x="8485631" y="585977"/>
            <a:ext cx="658368" cy="845058"/>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8510778" y="611123"/>
            <a:ext cx="557022" cy="741426"/>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76200" y="585977"/>
            <a:ext cx="751332" cy="810006"/>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101346" y="611123"/>
            <a:ext cx="647700" cy="706374"/>
          </a:xfrm>
          <a:prstGeom prst="rect">
            <a:avLst/>
          </a:prstGeom>
          <a:blipFill>
            <a:blip r:embed="rId6" cstate="print"/>
            <a:stretch>
              <a:fillRect/>
            </a:stretch>
          </a:blipFill>
        </p:spPr>
        <p:txBody>
          <a:bodyPr wrap="square" lIns="0" tIns="0" rIns="0" bIns="0" rtlCol="0"/>
          <a:lstStyle/>
          <a:p>
            <a:endParaRPr/>
          </a:p>
        </p:txBody>
      </p:sp>
      <p:sp>
        <p:nvSpPr>
          <p:cNvPr id="8" name="object 8"/>
          <p:cNvSpPr txBox="1">
            <a:spLocks noGrp="1"/>
          </p:cNvSpPr>
          <p:nvPr>
            <p:ph type="title"/>
          </p:nvPr>
        </p:nvSpPr>
        <p:spPr>
          <a:xfrm>
            <a:off x="0" y="228600"/>
            <a:ext cx="9144000" cy="566822"/>
          </a:xfrm>
          <a:prstGeom prst="rect">
            <a:avLst/>
          </a:prstGeom>
        </p:spPr>
        <p:txBody>
          <a:bodyPr vert="horz" wrap="square" lIns="0" tIns="12700" rIns="0" bIns="0" rtlCol="0">
            <a:spAutoFit/>
          </a:bodyPr>
          <a:lstStyle/>
          <a:p>
            <a:pPr marL="12700" algn="ctr">
              <a:lnSpc>
                <a:spcPct val="100000"/>
              </a:lnSpc>
              <a:spcBef>
                <a:spcPts val="100"/>
              </a:spcBef>
            </a:pPr>
            <a:r>
              <a:rPr lang="en-US" sz="3600" dirty="0">
                <a:effectLst>
                  <a:outerShdw blurRad="38100" dist="38100" dir="2700000" algn="tl">
                    <a:srgbClr val="000000">
                      <a:alpha val="43137"/>
                    </a:srgbClr>
                  </a:outerShdw>
                </a:effectLst>
              </a:rPr>
              <a:t>NDU </a:t>
            </a:r>
            <a:r>
              <a:rPr lang="en-US" sz="3600" spc="-4" dirty="0" err="1">
                <a:effectLst>
                  <a:outerShdw blurRad="38100" dist="38100" dir="2700000" algn="tl">
                    <a:srgbClr val="000000">
                      <a:alpha val="43137"/>
                    </a:srgbClr>
                  </a:outerShdw>
                </a:effectLst>
              </a:rPr>
              <a:t>JPME</a:t>
            </a:r>
            <a:r>
              <a:rPr lang="en-US" sz="3600" spc="-4" dirty="0">
                <a:effectLst>
                  <a:outerShdw blurRad="38100" dist="38100" dir="2700000" algn="tl">
                    <a:srgbClr val="000000">
                      <a:alpha val="43137"/>
                    </a:srgbClr>
                  </a:outerShdw>
                </a:effectLst>
              </a:rPr>
              <a:t> </a:t>
            </a:r>
            <a:r>
              <a:rPr lang="en-US" sz="3600" spc="-8" dirty="0">
                <a:effectLst>
                  <a:outerShdw blurRad="38100" dist="38100" dir="2700000" algn="tl">
                    <a:srgbClr val="000000">
                      <a:alpha val="43137"/>
                    </a:srgbClr>
                  </a:outerShdw>
                </a:effectLst>
              </a:rPr>
              <a:t>Student</a:t>
            </a:r>
            <a:r>
              <a:rPr lang="en-US" sz="3600" spc="-60" dirty="0">
                <a:effectLst>
                  <a:outerShdw blurRad="38100" dist="38100" dir="2700000" algn="tl">
                    <a:srgbClr val="000000">
                      <a:alpha val="43137"/>
                    </a:srgbClr>
                  </a:outerShdw>
                </a:effectLst>
              </a:rPr>
              <a:t> </a:t>
            </a:r>
            <a:r>
              <a:rPr lang="en-US" sz="3600" spc="-8" dirty="0">
                <a:effectLst>
                  <a:outerShdw blurRad="38100" dist="38100" dir="2700000" algn="tl">
                    <a:srgbClr val="000000">
                      <a:alpha val="43137"/>
                    </a:srgbClr>
                  </a:outerShdw>
                </a:effectLst>
              </a:rPr>
              <a:t>Demographics</a:t>
            </a:r>
            <a:endParaRPr sz="3600" dirty="0"/>
          </a:p>
        </p:txBody>
      </p:sp>
      <p:sp>
        <p:nvSpPr>
          <p:cNvPr id="10" name="object 9">
            <a:extLst>
              <a:ext uri="{FF2B5EF4-FFF2-40B4-BE49-F238E27FC236}">
                <a16:creationId xmlns:a16="http://schemas.microsoft.com/office/drawing/2014/main" id="{8938EA55-4EA6-4808-86E5-C64D3CB17442}"/>
              </a:ext>
            </a:extLst>
          </p:cNvPr>
          <p:cNvSpPr/>
          <p:nvPr/>
        </p:nvSpPr>
        <p:spPr>
          <a:xfrm>
            <a:off x="1497330" y="2440304"/>
            <a:ext cx="2791778" cy="1373886"/>
          </a:xfrm>
          <a:prstGeom prst="rect">
            <a:avLst/>
          </a:prstGeom>
          <a:blipFill>
            <a:blip r:embed="rId7" cstate="print"/>
            <a:stretch>
              <a:fillRect/>
            </a:stretch>
          </a:blipFill>
        </p:spPr>
        <p:txBody>
          <a:bodyPr wrap="square" lIns="0" tIns="0" rIns="0" bIns="0" rtlCol="0"/>
          <a:lstStyle/>
          <a:p>
            <a:endParaRPr sz="1350">
              <a:solidFill>
                <a:prstClr val="black"/>
              </a:solidFill>
            </a:endParaRPr>
          </a:p>
        </p:txBody>
      </p:sp>
      <p:sp>
        <p:nvSpPr>
          <p:cNvPr id="11" name="object 10">
            <a:extLst>
              <a:ext uri="{FF2B5EF4-FFF2-40B4-BE49-F238E27FC236}">
                <a16:creationId xmlns:a16="http://schemas.microsoft.com/office/drawing/2014/main" id="{3009E410-2974-4274-B148-76337243CB09}"/>
              </a:ext>
            </a:extLst>
          </p:cNvPr>
          <p:cNvSpPr/>
          <p:nvPr/>
        </p:nvSpPr>
        <p:spPr>
          <a:xfrm>
            <a:off x="3694367" y="3370039"/>
            <a:ext cx="523399" cy="574358"/>
          </a:xfrm>
          <a:custGeom>
            <a:avLst/>
            <a:gdLst/>
            <a:ahLst/>
            <a:cxnLst/>
            <a:rect l="l" t="t" r="r" b="b"/>
            <a:pathLst>
              <a:path w="697864" h="765810">
                <a:moveTo>
                  <a:pt x="697356" y="288544"/>
                </a:moveTo>
                <a:lnTo>
                  <a:pt x="32892" y="288544"/>
                </a:lnTo>
                <a:lnTo>
                  <a:pt x="32892" y="765556"/>
                </a:lnTo>
                <a:lnTo>
                  <a:pt x="697356" y="765556"/>
                </a:lnTo>
                <a:lnTo>
                  <a:pt x="697356" y="288544"/>
                </a:lnTo>
                <a:close/>
              </a:path>
              <a:path w="697864" h="765810">
                <a:moveTo>
                  <a:pt x="0" y="0"/>
                </a:moveTo>
                <a:lnTo>
                  <a:pt x="143637" y="288544"/>
                </a:lnTo>
                <a:lnTo>
                  <a:pt x="309752" y="288544"/>
                </a:lnTo>
                <a:lnTo>
                  <a:pt x="0" y="0"/>
                </a:lnTo>
                <a:close/>
              </a:path>
            </a:pathLst>
          </a:custGeom>
          <a:solidFill>
            <a:srgbClr val="FFFFFF"/>
          </a:solidFill>
        </p:spPr>
        <p:txBody>
          <a:bodyPr wrap="square" lIns="0" tIns="0" rIns="0" bIns="0" rtlCol="0"/>
          <a:lstStyle/>
          <a:p>
            <a:endParaRPr sz="1350">
              <a:solidFill>
                <a:prstClr val="black"/>
              </a:solidFill>
            </a:endParaRPr>
          </a:p>
        </p:txBody>
      </p:sp>
      <p:sp>
        <p:nvSpPr>
          <p:cNvPr id="12" name="object 11">
            <a:extLst>
              <a:ext uri="{FF2B5EF4-FFF2-40B4-BE49-F238E27FC236}">
                <a16:creationId xmlns:a16="http://schemas.microsoft.com/office/drawing/2014/main" id="{CEB472E4-070C-4FCD-8A9F-50A683A32AA4}"/>
              </a:ext>
            </a:extLst>
          </p:cNvPr>
          <p:cNvSpPr/>
          <p:nvPr/>
        </p:nvSpPr>
        <p:spPr>
          <a:xfrm>
            <a:off x="3694367" y="3370039"/>
            <a:ext cx="523399" cy="574358"/>
          </a:xfrm>
          <a:custGeom>
            <a:avLst/>
            <a:gdLst/>
            <a:ahLst/>
            <a:cxnLst/>
            <a:rect l="l" t="t" r="r" b="b"/>
            <a:pathLst>
              <a:path w="697864" h="765810">
                <a:moveTo>
                  <a:pt x="32892" y="288544"/>
                </a:moveTo>
                <a:lnTo>
                  <a:pt x="143637" y="288544"/>
                </a:lnTo>
                <a:lnTo>
                  <a:pt x="0" y="0"/>
                </a:lnTo>
                <a:lnTo>
                  <a:pt x="309752" y="288544"/>
                </a:lnTo>
                <a:lnTo>
                  <a:pt x="697356" y="288544"/>
                </a:lnTo>
                <a:lnTo>
                  <a:pt x="697356" y="368045"/>
                </a:lnTo>
                <a:lnTo>
                  <a:pt x="697356" y="487299"/>
                </a:lnTo>
                <a:lnTo>
                  <a:pt x="697356" y="765556"/>
                </a:lnTo>
                <a:lnTo>
                  <a:pt x="309752" y="765556"/>
                </a:lnTo>
                <a:lnTo>
                  <a:pt x="143637" y="765556"/>
                </a:lnTo>
                <a:lnTo>
                  <a:pt x="32892" y="765556"/>
                </a:lnTo>
                <a:lnTo>
                  <a:pt x="32892" y="487299"/>
                </a:lnTo>
                <a:lnTo>
                  <a:pt x="32892" y="368045"/>
                </a:lnTo>
                <a:lnTo>
                  <a:pt x="32892" y="288544"/>
                </a:lnTo>
                <a:close/>
              </a:path>
            </a:pathLst>
          </a:custGeom>
          <a:ln w="9906">
            <a:solidFill>
              <a:srgbClr val="BEBEBE"/>
            </a:solidFill>
          </a:ln>
        </p:spPr>
        <p:txBody>
          <a:bodyPr wrap="square" lIns="0" tIns="0" rIns="0" bIns="0" rtlCol="0"/>
          <a:lstStyle/>
          <a:p>
            <a:endParaRPr sz="1350">
              <a:solidFill>
                <a:prstClr val="black"/>
              </a:solidFill>
            </a:endParaRPr>
          </a:p>
        </p:txBody>
      </p:sp>
      <p:sp>
        <p:nvSpPr>
          <p:cNvPr id="13" name="object 12">
            <a:extLst>
              <a:ext uri="{FF2B5EF4-FFF2-40B4-BE49-F238E27FC236}">
                <a16:creationId xmlns:a16="http://schemas.microsoft.com/office/drawing/2014/main" id="{B138A94C-5636-4D3F-A1B4-AB752BAD6CEB}"/>
              </a:ext>
            </a:extLst>
          </p:cNvPr>
          <p:cNvSpPr/>
          <p:nvPr/>
        </p:nvSpPr>
        <p:spPr>
          <a:xfrm>
            <a:off x="1723931" y="2294858"/>
            <a:ext cx="573881" cy="358140"/>
          </a:xfrm>
          <a:custGeom>
            <a:avLst/>
            <a:gdLst/>
            <a:ahLst/>
            <a:cxnLst/>
            <a:rect l="l" t="t" r="r" b="b"/>
            <a:pathLst>
              <a:path w="765175" h="477519">
                <a:moveTo>
                  <a:pt x="618743" y="0"/>
                </a:moveTo>
                <a:lnTo>
                  <a:pt x="0" y="0"/>
                </a:lnTo>
                <a:lnTo>
                  <a:pt x="0" y="477012"/>
                </a:lnTo>
                <a:lnTo>
                  <a:pt x="618743" y="477012"/>
                </a:lnTo>
                <a:lnTo>
                  <a:pt x="618743" y="397510"/>
                </a:lnTo>
                <a:lnTo>
                  <a:pt x="764921" y="321944"/>
                </a:lnTo>
                <a:lnTo>
                  <a:pt x="618743" y="278256"/>
                </a:lnTo>
                <a:lnTo>
                  <a:pt x="618743" y="0"/>
                </a:lnTo>
                <a:close/>
              </a:path>
            </a:pathLst>
          </a:custGeom>
          <a:solidFill>
            <a:srgbClr val="FFFFFF"/>
          </a:solidFill>
        </p:spPr>
        <p:txBody>
          <a:bodyPr wrap="square" lIns="0" tIns="0" rIns="0" bIns="0" rtlCol="0"/>
          <a:lstStyle/>
          <a:p>
            <a:endParaRPr sz="1350">
              <a:solidFill>
                <a:prstClr val="black"/>
              </a:solidFill>
            </a:endParaRPr>
          </a:p>
        </p:txBody>
      </p:sp>
      <p:sp>
        <p:nvSpPr>
          <p:cNvPr id="14" name="object 13">
            <a:extLst>
              <a:ext uri="{FF2B5EF4-FFF2-40B4-BE49-F238E27FC236}">
                <a16:creationId xmlns:a16="http://schemas.microsoft.com/office/drawing/2014/main" id="{EA1DD17E-19FA-4B96-8163-AE66778664C3}"/>
              </a:ext>
            </a:extLst>
          </p:cNvPr>
          <p:cNvSpPr/>
          <p:nvPr/>
        </p:nvSpPr>
        <p:spPr>
          <a:xfrm>
            <a:off x="1723931" y="2294858"/>
            <a:ext cx="573881" cy="358140"/>
          </a:xfrm>
          <a:custGeom>
            <a:avLst/>
            <a:gdLst/>
            <a:ahLst/>
            <a:cxnLst/>
            <a:rect l="l" t="t" r="r" b="b"/>
            <a:pathLst>
              <a:path w="765175" h="477519">
                <a:moveTo>
                  <a:pt x="0" y="0"/>
                </a:moveTo>
                <a:lnTo>
                  <a:pt x="360933" y="0"/>
                </a:lnTo>
                <a:lnTo>
                  <a:pt x="515620" y="0"/>
                </a:lnTo>
                <a:lnTo>
                  <a:pt x="618743" y="0"/>
                </a:lnTo>
                <a:lnTo>
                  <a:pt x="618743" y="278256"/>
                </a:lnTo>
                <a:lnTo>
                  <a:pt x="764921" y="321944"/>
                </a:lnTo>
                <a:lnTo>
                  <a:pt x="618743" y="397510"/>
                </a:lnTo>
                <a:lnTo>
                  <a:pt x="618743" y="477012"/>
                </a:lnTo>
                <a:lnTo>
                  <a:pt x="515620" y="477012"/>
                </a:lnTo>
                <a:lnTo>
                  <a:pt x="360933" y="477012"/>
                </a:lnTo>
                <a:lnTo>
                  <a:pt x="0" y="477012"/>
                </a:lnTo>
                <a:lnTo>
                  <a:pt x="0" y="397510"/>
                </a:lnTo>
                <a:lnTo>
                  <a:pt x="0" y="278256"/>
                </a:lnTo>
                <a:lnTo>
                  <a:pt x="0" y="0"/>
                </a:lnTo>
                <a:close/>
              </a:path>
            </a:pathLst>
          </a:custGeom>
          <a:ln w="9906">
            <a:solidFill>
              <a:srgbClr val="BEBEBE"/>
            </a:solidFill>
          </a:ln>
        </p:spPr>
        <p:txBody>
          <a:bodyPr wrap="square" lIns="0" tIns="0" rIns="0" bIns="0" rtlCol="0"/>
          <a:lstStyle/>
          <a:p>
            <a:endParaRPr sz="1350">
              <a:solidFill>
                <a:prstClr val="black"/>
              </a:solidFill>
            </a:endParaRPr>
          </a:p>
        </p:txBody>
      </p:sp>
      <p:sp>
        <p:nvSpPr>
          <p:cNvPr id="15" name="object 14">
            <a:extLst>
              <a:ext uri="{FF2B5EF4-FFF2-40B4-BE49-F238E27FC236}">
                <a16:creationId xmlns:a16="http://schemas.microsoft.com/office/drawing/2014/main" id="{9BBA8A76-7D00-44D9-9262-F0693256B814}"/>
              </a:ext>
            </a:extLst>
          </p:cNvPr>
          <p:cNvSpPr txBox="1"/>
          <p:nvPr/>
        </p:nvSpPr>
        <p:spPr>
          <a:xfrm>
            <a:off x="1178719" y="1974246"/>
            <a:ext cx="3429000" cy="2001670"/>
          </a:xfrm>
          <a:prstGeom prst="rect">
            <a:avLst/>
          </a:prstGeom>
          <a:ln w="9905">
            <a:solidFill>
              <a:srgbClr val="BEBEBE"/>
            </a:solidFill>
          </a:ln>
        </p:spPr>
        <p:txBody>
          <a:bodyPr vert="horz" wrap="square" lIns="0" tIns="74771" rIns="0" bIns="0" rtlCol="0">
            <a:spAutoFit/>
          </a:bodyPr>
          <a:lstStyle/>
          <a:p>
            <a:pPr marL="590074">
              <a:spcBef>
                <a:spcPts val="589"/>
              </a:spcBef>
            </a:pPr>
            <a:r>
              <a:rPr sz="1050" b="1" spc="-8">
                <a:solidFill>
                  <a:srgbClr val="6F2F9F"/>
                </a:solidFill>
                <a:cs typeface="Calibri"/>
              </a:rPr>
              <a:t>STUDENT DEMOGRAPHICS </a:t>
            </a:r>
            <a:r>
              <a:rPr sz="1050" b="1" spc="-45">
                <a:solidFill>
                  <a:srgbClr val="6F2F9F"/>
                </a:solidFill>
                <a:cs typeface="Calibri"/>
              </a:rPr>
              <a:t>AY</a:t>
            </a:r>
            <a:r>
              <a:rPr sz="1050" b="1" spc="23">
                <a:solidFill>
                  <a:srgbClr val="6F2F9F"/>
                </a:solidFill>
                <a:cs typeface="Calibri"/>
              </a:rPr>
              <a:t> </a:t>
            </a:r>
            <a:r>
              <a:rPr sz="1050" b="1" spc="-4">
                <a:solidFill>
                  <a:srgbClr val="6F2F9F"/>
                </a:solidFill>
                <a:cs typeface="Calibri"/>
              </a:rPr>
              <a:t>1976-1977</a:t>
            </a:r>
            <a:endParaRPr sz="1050">
              <a:solidFill>
                <a:prstClr val="black"/>
              </a:solidFill>
              <a:cs typeface="Calibri"/>
            </a:endParaRPr>
          </a:p>
          <a:p>
            <a:pPr marL="661511" marR="2446020" indent="-84773">
              <a:lnSpc>
                <a:spcPct val="101899"/>
              </a:lnSpc>
              <a:spcBef>
                <a:spcPts val="727"/>
              </a:spcBef>
            </a:pPr>
            <a:r>
              <a:rPr sz="1050" b="1" spc="-8">
                <a:solidFill>
                  <a:srgbClr val="585858"/>
                </a:solidFill>
                <a:cs typeface="Calibri"/>
              </a:rPr>
              <a:t>Civilian  21%</a:t>
            </a:r>
            <a:endParaRPr sz="1050">
              <a:solidFill>
                <a:prstClr val="black"/>
              </a:solidFill>
              <a:cs typeface="Calibri"/>
            </a:endParaRPr>
          </a:p>
          <a:p>
            <a:endParaRPr sz="1050">
              <a:solidFill>
                <a:prstClr val="black"/>
              </a:solidFill>
              <a:cs typeface="Times New Roman"/>
            </a:endParaRPr>
          </a:p>
          <a:p>
            <a:endParaRPr sz="1050">
              <a:solidFill>
                <a:prstClr val="black"/>
              </a:solidFill>
              <a:cs typeface="Times New Roman"/>
            </a:endParaRPr>
          </a:p>
          <a:p>
            <a:endParaRPr sz="1050">
              <a:solidFill>
                <a:prstClr val="black"/>
              </a:solidFill>
              <a:cs typeface="Times New Roman"/>
            </a:endParaRPr>
          </a:p>
          <a:p>
            <a:endParaRPr sz="1050">
              <a:solidFill>
                <a:prstClr val="black"/>
              </a:solidFill>
              <a:cs typeface="Times New Roman"/>
            </a:endParaRPr>
          </a:p>
          <a:p>
            <a:endParaRPr sz="1050">
              <a:solidFill>
                <a:prstClr val="black"/>
              </a:solidFill>
              <a:cs typeface="Times New Roman"/>
            </a:endParaRPr>
          </a:p>
          <a:p>
            <a:pPr>
              <a:spcBef>
                <a:spcPts val="15"/>
              </a:spcBef>
            </a:pPr>
            <a:endParaRPr sz="1350">
              <a:solidFill>
                <a:prstClr val="black"/>
              </a:solidFill>
              <a:cs typeface="Times New Roman"/>
            </a:endParaRPr>
          </a:p>
          <a:p>
            <a:pPr marL="2673191" marR="415290" indent="-101918">
              <a:lnSpc>
                <a:spcPct val="101800"/>
              </a:lnSpc>
            </a:pPr>
            <a:r>
              <a:rPr sz="1050" b="1" spc="-4">
                <a:solidFill>
                  <a:srgbClr val="585858"/>
                </a:solidFill>
                <a:cs typeface="Calibri"/>
              </a:rPr>
              <a:t>Mili</a:t>
            </a:r>
            <a:r>
              <a:rPr sz="1050" b="1" spc="-19">
                <a:solidFill>
                  <a:srgbClr val="585858"/>
                </a:solidFill>
                <a:cs typeface="Calibri"/>
              </a:rPr>
              <a:t>t</a:t>
            </a:r>
            <a:r>
              <a:rPr sz="1050" b="1" spc="-4">
                <a:solidFill>
                  <a:srgbClr val="585858"/>
                </a:solidFill>
                <a:cs typeface="Calibri"/>
              </a:rPr>
              <a:t>a</a:t>
            </a:r>
            <a:r>
              <a:rPr sz="1050" b="1">
                <a:solidFill>
                  <a:srgbClr val="585858"/>
                </a:solidFill>
                <a:cs typeface="Calibri"/>
              </a:rPr>
              <a:t>r</a:t>
            </a:r>
            <a:r>
              <a:rPr sz="1050" b="1" spc="-4">
                <a:solidFill>
                  <a:srgbClr val="585858"/>
                </a:solidFill>
                <a:cs typeface="Calibri"/>
              </a:rPr>
              <a:t>y  </a:t>
            </a:r>
            <a:r>
              <a:rPr sz="1050" b="1" spc="-8">
                <a:solidFill>
                  <a:srgbClr val="585858"/>
                </a:solidFill>
                <a:cs typeface="Calibri"/>
              </a:rPr>
              <a:t>79%</a:t>
            </a:r>
            <a:endParaRPr sz="1050">
              <a:solidFill>
                <a:prstClr val="black"/>
              </a:solidFill>
              <a:cs typeface="Calibri"/>
            </a:endParaRPr>
          </a:p>
        </p:txBody>
      </p:sp>
      <p:sp>
        <p:nvSpPr>
          <p:cNvPr id="16" name="object 15">
            <a:extLst>
              <a:ext uri="{FF2B5EF4-FFF2-40B4-BE49-F238E27FC236}">
                <a16:creationId xmlns:a16="http://schemas.microsoft.com/office/drawing/2014/main" id="{F112B566-65D1-43D5-AF20-F8207402F1A4}"/>
              </a:ext>
            </a:extLst>
          </p:cNvPr>
          <p:cNvSpPr txBox="1"/>
          <p:nvPr/>
        </p:nvSpPr>
        <p:spPr>
          <a:xfrm>
            <a:off x="2254188" y="4068128"/>
            <a:ext cx="1277779" cy="194284"/>
          </a:xfrm>
          <a:prstGeom prst="rect">
            <a:avLst/>
          </a:prstGeom>
        </p:spPr>
        <p:txBody>
          <a:bodyPr vert="horz" wrap="square" lIns="0" tIns="9525" rIns="0" bIns="0" rtlCol="0">
            <a:spAutoFit/>
          </a:bodyPr>
          <a:lstStyle/>
          <a:p>
            <a:pPr marL="9525">
              <a:spcBef>
                <a:spcPts val="75"/>
              </a:spcBef>
            </a:pPr>
            <a:r>
              <a:rPr sz="1200" b="1" spc="-26">
                <a:solidFill>
                  <a:srgbClr val="404040"/>
                </a:solidFill>
                <a:cs typeface="Times New Roman"/>
              </a:rPr>
              <a:t>Total </a:t>
            </a:r>
            <a:r>
              <a:rPr sz="1200" b="1" spc="-4">
                <a:solidFill>
                  <a:srgbClr val="404040"/>
                </a:solidFill>
                <a:cs typeface="Times New Roman"/>
              </a:rPr>
              <a:t>Students:</a:t>
            </a:r>
            <a:r>
              <a:rPr sz="1200" b="1" spc="8">
                <a:solidFill>
                  <a:srgbClr val="404040"/>
                </a:solidFill>
                <a:cs typeface="Times New Roman"/>
              </a:rPr>
              <a:t> </a:t>
            </a:r>
            <a:r>
              <a:rPr sz="1200" b="1">
                <a:solidFill>
                  <a:srgbClr val="404040"/>
                </a:solidFill>
                <a:cs typeface="Times New Roman"/>
              </a:rPr>
              <a:t>378</a:t>
            </a:r>
            <a:endParaRPr sz="1200">
              <a:solidFill>
                <a:prstClr val="black"/>
              </a:solidFill>
              <a:cs typeface="Times New Roman"/>
            </a:endParaRPr>
          </a:p>
        </p:txBody>
      </p:sp>
      <p:sp>
        <p:nvSpPr>
          <p:cNvPr id="17" name="object 16">
            <a:extLst>
              <a:ext uri="{FF2B5EF4-FFF2-40B4-BE49-F238E27FC236}">
                <a16:creationId xmlns:a16="http://schemas.microsoft.com/office/drawing/2014/main" id="{D9B1734A-A7D4-45BB-A9EA-35C065CBAFB3}"/>
              </a:ext>
            </a:extLst>
          </p:cNvPr>
          <p:cNvSpPr txBox="1"/>
          <p:nvPr/>
        </p:nvSpPr>
        <p:spPr>
          <a:xfrm>
            <a:off x="5645278" y="2540317"/>
            <a:ext cx="1278254" cy="194284"/>
          </a:xfrm>
          <a:prstGeom prst="rect">
            <a:avLst/>
          </a:prstGeom>
        </p:spPr>
        <p:txBody>
          <a:bodyPr vert="horz" wrap="square" lIns="0" tIns="9525" rIns="0" bIns="0" rtlCol="0">
            <a:spAutoFit/>
          </a:bodyPr>
          <a:lstStyle/>
          <a:p>
            <a:pPr marL="9525">
              <a:spcBef>
                <a:spcPts val="75"/>
              </a:spcBef>
            </a:pPr>
            <a:r>
              <a:rPr sz="1200" b="1" spc="-26" dirty="0">
                <a:solidFill>
                  <a:srgbClr val="404040"/>
                </a:solidFill>
                <a:cs typeface="Times New Roman"/>
              </a:rPr>
              <a:t>Total </a:t>
            </a:r>
            <a:r>
              <a:rPr sz="1200" b="1" spc="-4" dirty="0">
                <a:solidFill>
                  <a:srgbClr val="404040"/>
                </a:solidFill>
                <a:cs typeface="Times New Roman"/>
              </a:rPr>
              <a:t>Students:</a:t>
            </a:r>
            <a:r>
              <a:rPr sz="1200" b="1" spc="11" dirty="0">
                <a:solidFill>
                  <a:srgbClr val="404040"/>
                </a:solidFill>
                <a:cs typeface="Times New Roman"/>
              </a:rPr>
              <a:t> </a:t>
            </a:r>
            <a:r>
              <a:rPr lang="en-US" sz="1200" b="1" dirty="0">
                <a:solidFill>
                  <a:srgbClr val="404040"/>
                </a:solidFill>
                <a:cs typeface="Times New Roman"/>
              </a:rPr>
              <a:t>662</a:t>
            </a:r>
            <a:endParaRPr sz="1200" dirty="0">
              <a:solidFill>
                <a:prstClr val="black"/>
              </a:solidFill>
              <a:cs typeface="Times New Roman"/>
            </a:endParaRPr>
          </a:p>
        </p:txBody>
      </p:sp>
      <p:sp>
        <p:nvSpPr>
          <p:cNvPr id="18" name="object 17">
            <a:extLst>
              <a:ext uri="{FF2B5EF4-FFF2-40B4-BE49-F238E27FC236}">
                <a16:creationId xmlns:a16="http://schemas.microsoft.com/office/drawing/2014/main" id="{5087F767-D53C-44D5-B319-E0ADF2CC506E}"/>
              </a:ext>
            </a:extLst>
          </p:cNvPr>
          <p:cNvSpPr txBox="1"/>
          <p:nvPr/>
        </p:nvSpPr>
        <p:spPr>
          <a:xfrm>
            <a:off x="4735069" y="5429060"/>
            <a:ext cx="2884646" cy="332303"/>
          </a:xfrm>
          <a:prstGeom prst="rect">
            <a:avLst/>
          </a:prstGeom>
        </p:spPr>
        <p:txBody>
          <a:bodyPr vert="horz" wrap="square" lIns="0" tIns="9049" rIns="0" bIns="0" rtlCol="0">
            <a:spAutoFit/>
          </a:bodyPr>
          <a:lstStyle/>
          <a:p>
            <a:pPr marL="9525" marR="3810">
              <a:spcBef>
                <a:spcPts val="71"/>
              </a:spcBef>
            </a:pPr>
            <a:r>
              <a:rPr sz="1050" spc="-8" dirty="0">
                <a:solidFill>
                  <a:prstClr val="black"/>
                </a:solidFill>
                <a:cs typeface="Calibri"/>
              </a:rPr>
              <a:t>*Includes students enrolled </a:t>
            </a:r>
            <a:r>
              <a:rPr sz="1050" spc="-4" dirty="0">
                <a:solidFill>
                  <a:prstClr val="black"/>
                </a:solidFill>
                <a:cs typeface="Calibri"/>
              </a:rPr>
              <a:t>in JPME </a:t>
            </a:r>
            <a:r>
              <a:rPr sz="1050" spc="-8" dirty="0">
                <a:solidFill>
                  <a:prstClr val="black"/>
                </a:solidFill>
                <a:cs typeface="Calibri"/>
              </a:rPr>
              <a:t>Master’s Degree  </a:t>
            </a:r>
            <a:r>
              <a:rPr sz="1050" spc="-11" dirty="0">
                <a:solidFill>
                  <a:prstClr val="black"/>
                </a:solidFill>
                <a:cs typeface="Calibri"/>
              </a:rPr>
              <a:t>programs </a:t>
            </a:r>
            <a:r>
              <a:rPr sz="1050" spc="-4" dirty="0">
                <a:solidFill>
                  <a:prstClr val="black"/>
                </a:solidFill>
                <a:cs typeface="Calibri"/>
              </a:rPr>
              <a:t>only; </a:t>
            </a:r>
            <a:r>
              <a:rPr sz="1050" spc="-8" dirty="0">
                <a:solidFill>
                  <a:prstClr val="black"/>
                </a:solidFill>
                <a:cs typeface="Calibri"/>
              </a:rPr>
              <a:t>enrollment </a:t>
            </a:r>
            <a:r>
              <a:rPr sz="1050" spc="-4" dirty="0">
                <a:solidFill>
                  <a:prstClr val="black"/>
                </a:solidFill>
                <a:cs typeface="Calibri"/>
              </a:rPr>
              <a:t>as of </a:t>
            </a:r>
            <a:r>
              <a:rPr lang="en-US" sz="1050" spc="-4" dirty="0">
                <a:solidFill>
                  <a:prstClr val="black"/>
                </a:solidFill>
                <a:cs typeface="Calibri"/>
              </a:rPr>
              <a:t>28 July 2022</a:t>
            </a:r>
            <a:r>
              <a:rPr sz="1050" spc="-4" dirty="0">
                <a:solidFill>
                  <a:prstClr val="black"/>
                </a:solidFill>
                <a:cs typeface="Calibri"/>
              </a:rPr>
              <a:t>.</a:t>
            </a:r>
            <a:endParaRPr sz="1050" dirty="0">
              <a:solidFill>
                <a:prstClr val="black"/>
              </a:solidFill>
              <a:cs typeface="Calibri"/>
            </a:endParaRPr>
          </a:p>
        </p:txBody>
      </p:sp>
      <p:sp>
        <p:nvSpPr>
          <p:cNvPr id="19" name="object 22">
            <a:extLst>
              <a:ext uri="{FF2B5EF4-FFF2-40B4-BE49-F238E27FC236}">
                <a16:creationId xmlns:a16="http://schemas.microsoft.com/office/drawing/2014/main" id="{A0852117-79BB-4CA9-84B1-A5E71A3BB6C4}"/>
              </a:ext>
            </a:extLst>
          </p:cNvPr>
          <p:cNvSpPr/>
          <p:nvPr/>
        </p:nvSpPr>
        <p:spPr>
          <a:xfrm>
            <a:off x="4854608" y="4482559"/>
            <a:ext cx="543401" cy="730568"/>
          </a:xfrm>
          <a:custGeom>
            <a:avLst/>
            <a:gdLst/>
            <a:ahLst/>
            <a:cxnLst/>
            <a:rect l="l" t="t" r="r" b="b"/>
            <a:pathLst>
              <a:path w="724535" h="974089">
                <a:moveTo>
                  <a:pt x="653795" y="426719"/>
                </a:moveTo>
                <a:lnTo>
                  <a:pt x="0" y="426719"/>
                </a:lnTo>
                <a:lnTo>
                  <a:pt x="0" y="973835"/>
                </a:lnTo>
                <a:lnTo>
                  <a:pt x="653795" y="973835"/>
                </a:lnTo>
                <a:lnTo>
                  <a:pt x="653795" y="426719"/>
                </a:lnTo>
                <a:close/>
              </a:path>
              <a:path w="724535" h="974089">
                <a:moveTo>
                  <a:pt x="724026" y="0"/>
                </a:moveTo>
                <a:lnTo>
                  <a:pt x="381380" y="426719"/>
                </a:lnTo>
                <a:lnTo>
                  <a:pt x="544829" y="426719"/>
                </a:lnTo>
                <a:lnTo>
                  <a:pt x="724026" y="0"/>
                </a:lnTo>
                <a:close/>
              </a:path>
            </a:pathLst>
          </a:custGeom>
          <a:solidFill>
            <a:srgbClr val="FFFFFF"/>
          </a:solidFill>
        </p:spPr>
        <p:txBody>
          <a:bodyPr wrap="square" lIns="0" tIns="0" rIns="0" bIns="0" rtlCol="0"/>
          <a:lstStyle/>
          <a:p>
            <a:endParaRPr sz="1350">
              <a:solidFill>
                <a:prstClr val="black"/>
              </a:solidFill>
            </a:endParaRPr>
          </a:p>
        </p:txBody>
      </p:sp>
      <p:graphicFrame>
        <p:nvGraphicFramePr>
          <p:cNvPr id="20" name="Chart 19">
            <a:extLst>
              <a:ext uri="{FF2B5EF4-FFF2-40B4-BE49-F238E27FC236}">
                <a16:creationId xmlns:a16="http://schemas.microsoft.com/office/drawing/2014/main" id="{29129AFE-8F2E-431B-B890-AE7B5C54A8FA}"/>
              </a:ext>
            </a:extLst>
          </p:cNvPr>
          <p:cNvGraphicFramePr/>
          <p:nvPr>
            <p:extLst>
              <p:ext uri="{D42A27DB-BD31-4B8C-83A1-F6EECF244321}">
                <p14:modId xmlns:p14="http://schemas.microsoft.com/office/powerpoint/2010/main" val="25143289"/>
              </p:ext>
            </p:extLst>
          </p:nvPr>
        </p:nvGraphicFramePr>
        <p:xfrm>
          <a:off x="4735069" y="2957825"/>
          <a:ext cx="3199607" cy="2388870"/>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5689425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80" y="970788"/>
            <a:ext cx="9144000" cy="127635"/>
          </a:xfrm>
          <a:custGeom>
            <a:avLst/>
            <a:gdLst/>
            <a:ahLst/>
            <a:cxnLst/>
            <a:rect l="l" t="t" r="r" b="b"/>
            <a:pathLst>
              <a:path w="9144000" h="127634">
                <a:moveTo>
                  <a:pt x="0" y="127253"/>
                </a:moveTo>
                <a:lnTo>
                  <a:pt x="9144000" y="127253"/>
                </a:lnTo>
                <a:lnTo>
                  <a:pt x="9144000" y="0"/>
                </a:lnTo>
                <a:lnTo>
                  <a:pt x="0" y="0"/>
                </a:lnTo>
                <a:lnTo>
                  <a:pt x="0" y="127253"/>
                </a:lnTo>
                <a:close/>
              </a:path>
            </a:pathLst>
          </a:custGeom>
          <a:solidFill>
            <a:srgbClr val="A9282F"/>
          </a:solidFill>
        </p:spPr>
        <p:txBody>
          <a:bodyPr wrap="square" lIns="0" tIns="0" rIns="0" bIns="0" rtlCol="0"/>
          <a:lstStyle/>
          <a:p>
            <a:endParaRPr/>
          </a:p>
        </p:txBody>
      </p:sp>
      <p:sp>
        <p:nvSpPr>
          <p:cNvPr id="3" name="object 3"/>
          <p:cNvSpPr/>
          <p:nvPr/>
        </p:nvSpPr>
        <p:spPr>
          <a:xfrm>
            <a:off x="8485631" y="585977"/>
            <a:ext cx="658368" cy="845058"/>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8510778" y="611123"/>
            <a:ext cx="557022" cy="741426"/>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76200" y="585977"/>
            <a:ext cx="751332" cy="810006"/>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101346" y="611123"/>
            <a:ext cx="647700" cy="706374"/>
          </a:xfrm>
          <a:prstGeom prst="rect">
            <a:avLst/>
          </a:prstGeom>
          <a:blipFill>
            <a:blip r:embed="rId6" cstate="print"/>
            <a:stretch>
              <a:fillRect/>
            </a:stretch>
          </a:blipFill>
        </p:spPr>
        <p:txBody>
          <a:bodyPr wrap="square" lIns="0" tIns="0" rIns="0" bIns="0" rtlCol="0"/>
          <a:lstStyle/>
          <a:p>
            <a:endParaRPr/>
          </a:p>
        </p:txBody>
      </p:sp>
      <p:sp>
        <p:nvSpPr>
          <p:cNvPr id="8" name="object 8"/>
          <p:cNvSpPr txBox="1">
            <a:spLocks noGrp="1"/>
          </p:cNvSpPr>
          <p:nvPr>
            <p:ph type="title"/>
          </p:nvPr>
        </p:nvSpPr>
        <p:spPr>
          <a:xfrm>
            <a:off x="0" y="228600"/>
            <a:ext cx="9144000" cy="566822"/>
          </a:xfrm>
          <a:prstGeom prst="rect">
            <a:avLst/>
          </a:prstGeom>
        </p:spPr>
        <p:txBody>
          <a:bodyPr vert="horz" wrap="square" lIns="0" tIns="12700" rIns="0" bIns="0" rtlCol="0">
            <a:spAutoFit/>
          </a:bodyPr>
          <a:lstStyle/>
          <a:p>
            <a:pPr marL="12700" algn="ctr">
              <a:lnSpc>
                <a:spcPct val="100000"/>
              </a:lnSpc>
              <a:spcBef>
                <a:spcPts val="100"/>
              </a:spcBef>
            </a:pPr>
            <a:r>
              <a:rPr lang="en-US" sz="3600" dirty="0"/>
              <a:t>NDU </a:t>
            </a:r>
            <a:r>
              <a:rPr lang="en-US" sz="3600" dirty="0" err="1"/>
              <a:t>JPME</a:t>
            </a:r>
            <a:r>
              <a:rPr lang="en-US" sz="3600" dirty="0"/>
              <a:t> </a:t>
            </a:r>
            <a:r>
              <a:rPr lang="en-US" sz="3600" spc="-8" dirty="0"/>
              <a:t>Student</a:t>
            </a:r>
            <a:r>
              <a:rPr lang="en-US" sz="3600" spc="-79" dirty="0"/>
              <a:t> </a:t>
            </a:r>
            <a:r>
              <a:rPr lang="en-US" sz="3600" spc="-8" dirty="0"/>
              <a:t>Demographics</a:t>
            </a:r>
            <a:endParaRPr sz="3600" dirty="0"/>
          </a:p>
        </p:txBody>
      </p:sp>
      <p:sp>
        <p:nvSpPr>
          <p:cNvPr id="10" name="object 9">
            <a:extLst>
              <a:ext uri="{FF2B5EF4-FFF2-40B4-BE49-F238E27FC236}">
                <a16:creationId xmlns:a16="http://schemas.microsoft.com/office/drawing/2014/main" id="{456DE795-BE36-4D28-AF9A-19FBC171EBCE}"/>
              </a:ext>
            </a:extLst>
          </p:cNvPr>
          <p:cNvSpPr txBox="1"/>
          <p:nvPr/>
        </p:nvSpPr>
        <p:spPr>
          <a:xfrm>
            <a:off x="6291548" y="6112588"/>
            <a:ext cx="1695186" cy="483626"/>
          </a:xfrm>
          <a:prstGeom prst="rect">
            <a:avLst/>
          </a:prstGeom>
        </p:spPr>
        <p:txBody>
          <a:bodyPr vert="horz" wrap="square" lIns="0" tIns="9049" rIns="0" bIns="0" rtlCol="0">
            <a:spAutoFit/>
          </a:bodyPr>
          <a:lstStyle/>
          <a:p>
            <a:pPr marL="9525" algn="ctr">
              <a:spcBef>
                <a:spcPts val="71"/>
              </a:spcBef>
            </a:pPr>
            <a:r>
              <a:rPr lang="en-US" sz="1500" b="1" spc="-34" dirty="0">
                <a:solidFill>
                  <a:srgbClr val="404040"/>
                </a:solidFill>
                <a:cs typeface="Calibri"/>
              </a:rPr>
              <a:t>*</a:t>
            </a:r>
            <a:r>
              <a:rPr sz="1500" b="1" spc="-34" dirty="0">
                <a:solidFill>
                  <a:srgbClr val="404040"/>
                </a:solidFill>
                <a:cs typeface="Calibri"/>
              </a:rPr>
              <a:t>Total </a:t>
            </a:r>
            <a:r>
              <a:rPr sz="1500" b="1" spc="-4" dirty="0">
                <a:solidFill>
                  <a:srgbClr val="404040"/>
                </a:solidFill>
                <a:cs typeface="Calibri"/>
              </a:rPr>
              <a:t>Students:</a:t>
            </a:r>
            <a:r>
              <a:rPr sz="1500" b="1" spc="326" dirty="0">
                <a:solidFill>
                  <a:srgbClr val="404040"/>
                </a:solidFill>
                <a:cs typeface="Calibri"/>
              </a:rPr>
              <a:t> </a:t>
            </a:r>
            <a:r>
              <a:rPr lang="en-US" sz="1500" b="1" spc="-4" dirty="0">
                <a:solidFill>
                  <a:srgbClr val="404040"/>
                </a:solidFill>
                <a:cs typeface="Calibri"/>
              </a:rPr>
              <a:t>662</a:t>
            </a:r>
          </a:p>
          <a:p>
            <a:pPr marL="9525" algn="ctr">
              <a:spcBef>
                <a:spcPts val="71"/>
              </a:spcBef>
            </a:pPr>
            <a:r>
              <a:rPr lang="en-US" sz="1500" b="1" i="1" spc="-4" dirty="0">
                <a:solidFill>
                  <a:srgbClr val="404040"/>
                </a:solidFill>
                <a:cs typeface="Calibri"/>
              </a:rPr>
              <a:t>as of 28 July 2022</a:t>
            </a:r>
            <a:endParaRPr sz="1500" i="1" dirty="0">
              <a:solidFill>
                <a:prstClr val="black"/>
              </a:solidFill>
              <a:cs typeface="Calibri"/>
            </a:endParaRPr>
          </a:p>
        </p:txBody>
      </p:sp>
      <p:sp>
        <p:nvSpPr>
          <p:cNvPr id="11" name="object 11">
            <a:extLst>
              <a:ext uri="{FF2B5EF4-FFF2-40B4-BE49-F238E27FC236}">
                <a16:creationId xmlns:a16="http://schemas.microsoft.com/office/drawing/2014/main" id="{2DE25EB7-A965-4684-9B0F-87F988D30DBD}"/>
              </a:ext>
            </a:extLst>
          </p:cNvPr>
          <p:cNvSpPr txBox="1"/>
          <p:nvPr/>
        </p:nvSpPr>
        <p:spPr>
          <a:xfrm>
            <a:off x="5068442" y="2678621"/>
            <a:ext cx="362426" cy="240835"/>
          </a:xfrm>
          <a:prstGeom prst="rect">
            <a:avLst/>
          </a:prstGeom>
        </p:spPr>
        <p:txBody>
          <a:bodyPr vert="horz" wrap="square" lIns="0" tIns="7620" rIns="0" bIns="0" rtlCol="0">
            <a:spAutoFit/>
          </a:bodyPr>
          <a:lstStyle/>
          <a:p>
            <a:pPr marL="97154" marR="3810" indent="-88106">
              <a:lnSpc>
                <a:spcPct val="101499"/>
              </a:lnSpc>
              <a:spcBef>
                <a:spcPts val="60"/>
              </a:spcBef>
            </a:pPr>
            <a:r>
              <a:rPr sz="750" b="1">
                <a:solidFill>
                  <a:srgbClr val="FFFFFF"/>
                </a:solidFill>
                <a:cs typeface="Calibri"/>
              </a:rPr>
              <a:t>US</a:t>
            </a:r>
            <a:r>
              <a:rPr sz="750" b="1" spc="-71">
                <a:solidFill>
                  <a:srgbClr val="FFFFFF"/>
                </a:solidFill>
                <a:cs typeface="Calibri"/>
              </a:rPr>
              <a:t> </a:t>
            </a:r>
            <a:r>
              <a:rPr sz="750" b="1">
                <a:solidFill>
                  <a:srgbClr val="FFFFFF"/>
                </a:solidFill>
                <a:cs typeface="Calibri"/>
              </a:rPr>
              <a:t>Army  18%</a:t>
            </a:r>
            <a:endParaRPr sz="750">
              <a:solidFill>
                <a:prstClr val="black"/>
              </a:solidFill>
              <a:cs typeface="Calibri"/>
            </a:endParaRPr>
          </a:p>
        </p:txBody>
      </p:sp>
      <p:sp>
        <p:nvSpPr>
          <p:cNvPr id="12" name="object 12">
            <a:extLst>
              <a:ext uri="{FF2B5EF4-FFF2-40B4-BE49-F238E27FC236}">
                <a16:creationId xmlns:a16="http://schemas.microsoft.com/office/drawing/2014/main" id="{1099F002-1484-4334-AD84-9D61E9A84462}"/>
              </a:ext>
            </a:extLst>
          </p:cNvPr>
          <p:cNvSpPr txBox="1"/>
          <p:nvPr/>
        </p:nvSpPr>
        <p:spPr>
          <a:xfrm>
            <a:off x="6040564" y="3507486"/>
            <a:ext cx="501968" cy="240835"/>
          </a:xfrm>
          <a:prstGeom prst="rect">
            <a:avLst/>
          </a:prstGeom>
        </p:spPr>
        <p:txBody>
          <a:bodyPr vert="horz" wrap="square" lIns="0" tIns="7620" rIns="0" bIns="0" rtlCol="0">
            <a:spAutoFit/>
          </a:bodyPr>
          <a:lstStyle/>
          <a:p>
            <a:pPr marL="167164" marR="3810" indent="-158115">
              <a:lnSpc>
                <a:spcPct val="101499"/>
              </a:lnSpc>
              <a:spcBef>
                <a:spcPts val="60"/>
              </a:spcBef>
            </a:pPr>
            <a:r>
              <a:rPr sz="750" b="1">
                <a:solidFill>
                  <a:srgbClr val="FFFFFF"/>
                </a:solidFill>
                <a:cs typeface="Calibri"/>
              </a:rPr>
              <a:t>US Air</a:t>
            </a:r>
            <a:r>
              <a:rPr sz="750" b="1" spc="-75">
                <a:solidFill>
                  <a:srgbClr val="FFFFFF"/>
                </a:solidFill>
                <a:cs typeface="Calibri"/>
              </a:rPr>
              <a:t> </a:t>
            </a:r>
            <a:r>
              <a:rPr sz="750" b="1">
                <a:solidFill>
                  <a:srgbClr val="FFFFFF"/>
                </a:solidFill>
                <a:cs typeface="Calibri"/>
              </a:rPr>
              <a:t>Force  22%</a:t>
            </a:r>
            <a:endParaRPr sz="750">
              <a:solidFill>
                <a:prstClr val="black"/>
              </a:solidFill>
              <a:cs typeface="Calibri"/>
            </a:endParaRPr>
          </a:p>
        </p:txBody>
      </p:sp>
      <p:sp>
        <p:nvSpPr>
          <p:cNvPr id="13" name="object 13">
            <a:extLst>
              <a:ext uri="{FF2B5EF4-FFF2-40B4-BE49-F238E27FC236}">
                <a16:creationId xmlns:a16="http://schemas.microsoft.com/office/drawing/2014/main" id="{F418FF12-75FB-4AC7-B276-D8B4300DE6A2}"/>
              </a:ext>
            </a:extLst>
          </p:cNvPr>
          <p:cNvSpPr txBox="1"/>
          <p:nvPr/>
        </p:nvSpPr>
        <p:spPr>
          <a:xfrm>
            <a:off x="5068442" y="4178999"/>
            <a:ext cx="348138" cy="241316"/>
          </a:xfrm>
          <a:prstGeom prst="rect">
            <a:avLst/>
          </a:prstGeom>
        </p:spPr>
        <p:txBody>
          <a:bodyPr vert="horz" wrap="square" lIns="0" tIns="8096" rIns="0" bIns="0" rtlCol="0">
            <a:spAutoFit/>
          </a:bodyPr>
          <a:lstStyle/>
          <a:p>
            <a:pPr marL="114300" marR="3810" indent="-105251">
              <a:lnSpc>
                <a:spcPct val="101499"/>
              </a:lnSpc>
              <a:spcBef>
                <a:spcPts val="64"/>
              </a:spcBef>
            </a:pPr>
            <a:r>
              <a:rPr sz="750" b="1">
                <a:solidFill>
                  <a:srgbClr val="FFFFFF"/>
                </a:solidFill>
                <a:cs typeface="Calibri"/>
              </a:rPr>
              <a:t>US</a:t>
            </a:r>
            <a:r>
              <a:rPr sz="750" b="1" spc="-64">
                <a:solidFill>
                  <a:srgbClr val="FFFFFF"/>
                </a:solidFill>
                <a:cs typeface="Calibri"/>
              </a:rPr>
              <a:t> </a:t>
            </a:r>
            <a:r>
              <a:rPr sz="750" b="1" spc="-4">
                <a:solidFill>
                  <a:srgbClr val="FFFFFF"/>
                </a:solidFill>
                <a:cs typeface="Calibri"/>
              </a:rPr>
              <a:t>Navy  </a:t>
            </a:r>
            <a:r>
              <a:rPr sz="750" b="1">
                <a:solidFill>
                  <a:srgbClr val="FFFFFF"/>
                </a:solidFill>
                <a:cs typeface="Calibri"/>
              </a:rPr>
              <a:t>8%</a:t>
            </a:r>
            <a:endParaRPr sz="750">
              <a:solidFill>
                <a:prstClr val="black"/>
              </a:solidFill>
              <a:cs typeface="Calibri"/>
            </a:endParaRPr>
          </a:p>
        </p:txBody>
      </p:sp>
      <p:sp>
        <p:nvSpPr>
          <p:cNvPr id="14" name="object 16">
            <a:extLst>
              <a:ext uri="{FF2B5EF4-FFF2-40B4-BE49-F238E27FC236}">
                <a16:creationId xmlns:a16="http://schemas.microsoft.com/office/drawing/2014/main" id="{FDD35C99-A2E9-4E1E-A0F0-6BA3B77C40B3}"/>
              </a:ext>
            </a:extLst>
          </p:cNvPr>
          <p:cNvSpPr txBox="1"/>
          <p:nvPr/>
        </p:nvSpPr>
        <p:spPr>
          <a:xfrm>
            <a:off x="2904173" y="3971736"/>
            <a:ext cx="512921" cy="241316"/>
          </a:xfrm>
          <a:prstGeom prst="rect">
            <a:avLst/>
          </a:prstGeom>
        </p:spPr>
        <p:txBody>
          <a:bodyPr vert="horz" wrap="square" lIns="0" tIns="8096" rIns="0" bIns="0" rtlCol="0">
            <a:spAutoFit/>
          </a:bodyPr>
          <a:lstStyle/>
          <a:p>
            <a:pPr marL="172878" marR="3810" indent="-163830">
              <a:lnSpc>
                <a:spcPct val="101499"/>
              </a:lnSpc>
              <a:spcBef>
                <a:spcPts val="64"/>
              </a:spcBef>
            </a:pPr>
            <a:r>
              <a:rPr sz="750" b="1" spc="-4">
                <a:solidFill>
                  <a:srgbClr val="FFFFFF"/>
                </a:solidFill>
                <a:cs typeface="Calibri"/>
              </a:rPr>
              <a:t>DOD</a:t>
            </a:r>
            <a:r>
              <a:rPr sz="750" b="1" spc="-60">
                <a:solidFill>
                  <a:srgbClr val="FFFFFF"/>
                </a:solidFill>
                <a:cs typeface="Calibri"/>
              </a:rPr>
              <a:t> </a:t>
            </a:r>
            <a:r>
              <a:rPr sz="750" b="1">
                <a:solidFill>
                  <a:srgbClr val="FFFFFF"/>
                </a:solidFill>
                <a:cs typeface="Calibri"/>
              </a:rPr>
              <a:t>Agency  13%</a:t>
            </a:r>
            <a:endParaRPr sz="750">
              <a:solidFill>
                <a:prstClr val="black"/>
              </a:solidFill>
              <a:cs typeface="Calibri"/>
            </a:endParaRPr>
          </a:p>
        </p:txBody>
      </p:sp>
      <p:sp>
        <p:nvSpPr>
          <p:cNvPr id="15" name="object 17">
            <a:extLst>
              <a:ext uri="{FF2B5EF4-FFF2-40B4-BE49-F238E27FC236}">
                <a16:creationId xmlns:a16="http://schemas.microsoft.com/office/drawing/2014/main" id="{86A44457-A0FE-46A3-97F7-CCC109EE6829}"/>
              </a:ext>
            </a:extLst>
          </p:cNvPr>
          <p:cNvSpPr txBox="1"/>
          <p:nvPr/>
        </p:nvSpPr>
        <p:spPr>
          <a:xfrm>
            <a:off x="2576703" y="3257359"/>
            <a:ext cx="706755" cy="240835"/>
          </a:xfrm>
          <a:prstGeom prst="rect">
            <a:avLst/>
          </a:prstGeom>
        </p:spPr>
        <p:txBody>
          <a:bodyPr vert="horz" wrap="square" lIns="0" tIns="7620" rIns="0" bIns="0" rtlCol="0">
            <a:spAutoFit/>
          </a:bodyPr>
          <a:lstStyle/>
          <a:p>
            <a:pPr marL="269081" marR="3810" indent="-260033">
              <a:lnSpc>
                <a:spcPct val="101499"/>
              </a:lnSpc>
              <a:spcBef>
                <a:spcPts val="60"/>
              </a:spcBef>
            </a:pPr>
            <a:r>
              <a:rPr sz="750" b="1" spc="-4">
                <a:solidFill>
                  <a:srgbClr val="FFFFFF"/>
                </a:solidFill>
                <a:cs typeface="Calibri"/>
              </a:rPr>
              <a:t>Non-DOD</a:t>
            </a:r>
            <a:r>
              <a:rPr sz="750" b="1" spc="-56">
                <a:solidFill>
                  <a:srgbClr val="FFFFFF"/>
                </a:solidFill>
                <a:cs typeface="Calibri"/>
              </a:rPr>
              <a:t> </a:t>
            </a:r>
            <a:r>
              <a:rPr sz="750" b="1">
                <a:solidFill>
                  <a:srgbClr val="FFFFFF"/>
                </a:solidFill>
                <a:cs typeface="Calibri"/>
              </a:rPr>
              <a:t>Agency  14%</a:t>
            </a:r>
            <a:endParaRPr sz="750">
              <a:solidFill>
                <a:prstClr val="black"/>
              </a:solidFill>
              <a:cs typeface="Calibri"/>
            </a:endParaRPr>
          </a:p>
        </p:txBody>
      </p:sp>
      <p:sp>
        <p:nvSpPr>
          <p:cNvPr id="16" name="object 18">
            <a:extLst>
              <a:ext uri="{FF2B5EF4-FFF2-40B4-BE49-F238E27FC236}">
                <a16:creationId xmlns:a16="http://schemas.microsoft.com/office/drawing/2014/main" id="{136F1201-FE5C-4AA7-A3DA-534F6AAC9BC3}"/>
              </a:ext>
            </a:extLst>
          </p:cNvPr>
          <p:cNvSpPr txBox="1"/>
          <p:nvPr/>
        </p:nvSpPr>
        <p:spPr>
          <a:xfrm>
            <a:off x="3532252" y="2707196"/>
            <a:ext cx="539591" cy="240835"/>
          </a:xfrm>
          <a:prstGeom prst="rect">
            <a:avLst/>
          </a:prstGeom>
        </p:spPr>
        <p:txBody>
          <a:bodyPr vert="horz" wrap="square" lIns="0" tIns="7620" rIns="0" bIns="0" rtlCol="0">
            <a:spAutoFit/>
          </a:bodyPr>
          <a:lstStyle/>
          <a:p>
            <a:pPr marL="186214" marR="3810" indent="-177165">
              <a:lnSpc>
                <a:spcPct val="101499"/>
              </a:lnSpc>
              <a:spcBef>
                <a:spcPts val="60"/>
              </a:spcBef>
            </a:pPr>
            <a:r>
              <a:rPr sz="750" b="1">
                <a:solidFill>
                  <a:srgbClr val="FFFFFF"/>
                </a:solidFill>
                <a:cs typeface="Calibri"/>
              </a:rPr>
              <a:t>International  18%</a:t>
            </a:r>
            <a:endParaRPr sz="750">
              <a:solidFill>
                <a:prstClr val="black"/>
              </a:solidFill>
              <a:cs typeface="Calibri"/>
            </a:endParaRPr>
          </a:p>
        </p:txBody>
      </p:sp>
      <p:graphicFrame>
        <p:nvGraphicFramePr>
          <p:cNvPr id="17" name="Chart 16">
            <a:extLst>
              <a:ext uri="{FF2B5EF4-FFF2-40B4-BE49-F238E27FC236}">
                <a16:creationId xmlns:a16="http://schemas.microsoft.com/office/drawing/2014/main" id="{AB4D131A-BEF2-438C-BE6A-CE897055457D}"/>
              </a:ext>
            </a:extLst>
          </p:cNvPr>
          <p:cNvGraphicFramePr/>
          <p:nvPr>
            <p:extLst>
              <p:ext uri="{D42A27DB-BD31-4B8C-83A1-F6EECF244321}">
                <p14:modId xmlns:p14="http://schemas.microsoft.com/office/powerpoint/2010/main" val="3800457292"/>
              </p:ext>
            </p:extLst>
          </p:nvPr>
        </p:nvGraphicFramePr>
        <p:xfrm>
          <a:off x="1486516" y="1493293"/>
          <a:ext cx="6158776" cy="4216694"/>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0053284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563ADDB-22CC-546A-25D3-D0F87BD22E7C}"/>
              </a:ext>
            </a:extLst>
          </p:cNvPr>
          <p:cNvPicPr>
            <a:picLocks noChangeAspect="1"/>
          </p:cNvPicPr>
          <p:nvPr/>
        </p:nvPicPr>
        <p:blipFill>
          <a:blip r:embed="rId3"/>
          <a:stretch>
            <a:fillRect/>
          </a:stretch>
        </p:blipFill>
        <p:spPr>
          <a:xfrm>
            <a:off x="283001" y="1327589"/>
            <a:ext cx="8654733" cy="5530411"/>
          </a:xfrm>
          <a:prstGeom prst="rect">
            <a:avLst/>
          </a:prstGeom>
        </p:spPr>
      </p:pic>
      <p:sp>
        <p:nvSpPr>
          <p:cNvPr id="2" name="object 2"/>
          <p:cNvSpPr/>
          <p:nvPr/>
        </p:nvSpPr>
        <p:spPr>
          <a:xfrm>
            <a:off x="380" y="970788"/>
            <a:ext cx="9144000" cy="127635"/>
          </a:xfrm>
          <a:custGeom>
            <a:avLst/>
            <a:gdLst/>
            <a:ahLst/>
            <a:cxnLst/>
            <a:rect l="l" t="t" r="r" b="b"/>
            <a:pathLst>
              <a:path w="9144000" h="127634">
                <a:moveTo>
                  <a:pt x="0" y="127253"/>
                </a:moveTo>
                <a:lnTo>
                  <a:pt x="9144000" y="127253"/>
                </a:lnTo>
                <a:lnTo>
                  <a:pt x="9144000" y="0"/>
                </a:lnTo>
                <a:lnTo>
                  <a:pt x="0" y="0"/>
                </a:lnTo>
                <a:lnTo>
                  <a:pt x="0" y="127253"/>
                </a:lnTo>
                <a:close/>
              </a:path>
            </a:pathLst>
          </a:custGeom>
          <a:solidFill>
            <a:srgbClr val="A9282F"/>
          </a:solidFill>
        </p:spPr>
        <p:txBody>
          <a:bodyPr wrap="square" lIns="0" tIns="0" rIns="0" bIns="0" rtlCol="0"/>
          <a:lstStyle/>
          <a:p>
            <a:endParaRPr/>
          </a:p>
        </p:txBody>
      </p:sp>
      <p:sp>
        <p:nvSpPr>
          <p:cNvPr id="3" name="object 3"/>
          <p:cNvSpPr/>
          <p:nvPr/>
        </p:nvSpPr>
        <p:spPr>
          <a:xfrm>
            <a:off x="8485631" y="585977"/>
            <a:ext cx="658368" cy="845058"/>
          </a:xfrm>
          <a:prstGeom prst="rect">
            <a:avLst/>
          </a:prstGeom>
          <a:blipFill>
            <a:blip r:embed="rId4" cstate="print"/>
            <a:stretch>
              <a:fillRect/>
            </a:stretch>
          </a:blipFill>
        </p:spPr>
        <p:txBody>
          <a:bodyPr wrap="square" lIns="0" tIns="0" rIns="0" bIns="0" rtlCol="0"/>
          <a:lstStyle/>
          <a:p>
            <a:endParaRPr/>
          </a:p>
        </p:txBody>
      </p:sp>
      <p:sp>
        <p:nvSpPr>
          <p:cNvPr id="4" name="object 4"/>
          <p:cNvSpPr/>
          <p:nvPr/>
        </p:nvSpPr>
        <p:spPr>
          <a:xfrm>
            <a:off x="8510778" y="611123"/>
            <a:ext cx="557022" cy="741426"/>
          </a:xfrm>
          <a:prstGeom prst="rect">
            <a:avLst/>
          </a:prstGeom>
          <a:blipFill>
            <a:blip r:embed="rId5" cstate="print"/>
            <a:stretch>
              <a:fillRect/>
            </a:stretch>
          </a:blipFill>
        </p:spPr>
        <p:txBody>
          <a:bodyPr wrap="square" lIns="0" tIns="0" rIns="0" bIns="0" rtlCol="0"/>
          <a:lstStyle/>
          <a:p>
            <a:endParaRPr/>
          </a:p>
        </p:txBody>
      </p:sp>
      <p:sp>
        <p:nvSpPr>
          <p:cNvPr id="5" name="object 5"/>
          <p:cNvSpPr/>
          <p:nvPr/>
        </p:nvSpPr>
        <p:spPr>
          <a:xfrm>
            <a:off x="76200" y="585977"/>
            <a:ext cx="751332" cy="810006"/>
          </a:xfrm>
          <a:prstGeom prst="rect">
            <a:avLst/>
          </a:prstGeom>
          <a:blipFill>
            <a:blip r:embed="rId6" cstate="print"/>
            <a:stretch>
              <a:fillRect/>
            </a:stretch>
          </a:blipFill>
        </p:spPr>
        <p:txBody>
          <a:bodyPr wrap="square" lIns="0" tIns="0" rIns="0" bIns="0" rtlCol="0"/>
          <a:lstStyle/>
          <a:p>
            <a:endParaRPr/>
          </a:p>
        </p:txBody>
      </p:sp>
      <p:sp>
        <p:nvSpPr>
          <p:cNvPr id="6" name="object 6"/>
          <p:cNvSpPr/>
          <p:nvPr/>
        </p:nvSpPr>
        <p:spPr>
          <a:xfrm>
            <a:off x="101346" y="611123"/>
            <a:ext cx="647700" cy="706374"/>
          </a:xfrm>
          <a:prstGeom prst="rect">
            <a:avLst/>
          </a:prstGeom>
          <a:blipFill>
            <a:blip r:embed="rId7" cstate="print"/>
            <a:stretch>
              <a:fillRect/>
            </a:stretch>
          </a:blipFill>
        </p:spPr>
        <p:txBody>
          <a:bodyPr wrap="square" lIns="0" tIns="0" rIns="0" bIns="0" rtlCol="0"/>
          <a:lstStyle/>
          <a:p>
            <a:endParaRPr/>
          </a:p>
        </p:txBody>
      </p:sp>
      <p:sp>
        <p:nvSpPr>
          <p:cNvPr id="8" name="object 8"/>
          <p:cNvSpPr txBox="1">
            <a:spLocks noGrp="1"/>
          </p:cNvSpPr>
          <p:nvPr>
            <p:ph type="title"/>
          </p:nvPr>
        </p:nvSpPr>
        <p:spPr>
          <a:xfrm>
            <a:off x="0" y="228600"/>
            <a:ext cx="9144000" cy="566822"/>
          </a:xfrm>
          <a:prstGeom prst="rect">
            <a:avLst/>
          </a:prstGeom>
        </p:spPr>
        <p:txBody>
          <a:bodyPr vert="horz" wrap="square" lIns="0" tIns="12700" rIns="0" bIns="0" rtlCol="0">
            <a:spAutoFit/>
          </a:bodyPr>
          <a:lstStyle/>
          <a:p>
            <a:pPr marL="12700" algn="ctr">
              <a:lnSpc>
                <a:spcPct val="100000"/>
              </a:lnSpc>
              <a:spcBef>
                <a:spcPts val="100"/>
              </a:spcBef>
            </a:pPr>
            <a:r>
              <a:rPr lang="en-US" sz="3600" spc="-10" dirty="0">
                <a:effectLst>
                  <a:outerShdw blurRad="38100" dist="38100" dir="2700000" algn="tl">
                    <a:srgbClr val="000000">
                      <a:alpha val="43137"/>
                    </a:srgbClr>
                  </a:outerShdw>
                </a:effectLst>
                <a:latin typeface="Calibri"/>
                <a:cs typeface="Calibri"/>
              </a:rPr>
              <a:t>International </a:t>
            </a:r>
            <a:r>
              <a:rPr lang="en-US" sz="3600" spc="-5" dirty="0">
                <a:effectLst>
                  <a:outerShdw blurRad="38100" dist="38100" dir="2700000" algn="tl">
                    <a:srgbClr val="000000">
                      <a:alpha val="43137"/>
                    </a:srgbClr>
                  </a:outerShdw>
                </a:effectLst>
                <a:latin typeface="Calibri"/>
                <a:cs typeface="Calibri"/>
              </a:rPr>
              <a:t>Students </a:t>
            </a:r>
            <a:r>
              <a:rPr lang="en-US" sz="3600" spc="-114" dirty="0">
                <a:effectLst>
                  <a:outerShdw blurRad="38100" dist="38100" dir="2700000" algn="tl">
                    <a:srgbClr val="000000">
                      <a:alpha val="43137"/>
                    </a:srgbClr>
                  </a:outerShdw>
                </a:effectLst>
                <a:latin typeface="Calibri"/>
                <a:cs typeface="Calibri"/>
              </a:rPr>
              <a:t>AY</a:t>
            </a:r>
            <a:r>
              <a:rPr lang="en-US" sz="3600" spc="-35" dirty="0">
                <a:effectLst>
                  <a:outerShdw blurRad="38100" dist="38100" dir="2700000" algn="tl">
                    <a:srgbClr val="000000">
                      <a:alpha val="43137"/>
                    </a:srgbClr>
                  </a:outerShdw>
                </a:effectLst>
                <a:latin typeface="Calibri"/>
                <a:cs typeface="Calibri"/>
              </a:rPr>
              <a:t> </a:t>
            </a:r>
            <a:r>
              <a:rPr lang="en-US" sz="3600" dirty="0">
                <a:effectLst>
                  <a:outerShdw blurRad="38100" dist="38100" dir="2700000" algn="tl">
                    <a:srgbClr val="000000">
                      <a:alpha val="43137"/>
                    </a:srgbClr>
                  </a:outerShdw>
                </a:effectLst>
              </a:rPr>
              <a:t>2022-23</a:t>
            </a:r>
            <a:endParaRPr sz="3600" dirty="0">
              <a:effectLst>
                <a:outerShdw blurRad="38100" dist="38100" dir="2700000" algn="tl">
                  <a:srgbClr val="000000">
                    <a:alpha val="43137"/>
                  </a:srgbClr>
                </a:outerShdw>
              </a:effectLst>
            </a:endParaRPr>
          </a:p>
        </p:txBody>
      </p:sp>
      <p:sp>
        <p:nvSpPr>
          <p:cNvPr id="10" name="object 10">
            <a:extLst>
              <a:ext uri="{FF2B5EF4-FFF2-40B4-BE49-F238E27FC236}">
                <a16:creationId xmlns:a16="http://schemas.microsoft.com/office/drawing/2014/main" id="{FD85C0D0-1C83-4E2B-9283-14DBCBE2088A}"/>
              </a:ext>
            </a:extLst>
          </p:cNvPr>
          <p:cNvSpPr/>
          <p:nvPr/>
        </p:nvSpPr>
        <p:spPr>
          <a:xfrm>
            <a:off x="4664203" y="5181600"/>
            <a:ext cx="4114037" cy="583692"/>
          </a:xfrm>
          <a:prstGeom prst="rect">
            <a:avLst/>
          </a:prstGeom>
          <a:blipFill>
            <a:blip r:embed="rId8" cstate="print"/>
            <a:stretch>
              <a:fillRect/>
            </a:stretch>
          </a:blipFill>
        </p:spPr>
        <p:txBody>
          <a:bodyPr wrap="square" lIns="0" tIns="0" rIns="0" bIns="0" rtlCol="0"/>
          <a:lstStyle/>
          <a:p>
            <a:endParaRPr/>
          </a:p>
        </p:txBody>
      </p:sp>
      <p:sp>
        <p:nvSpPr>
          <p:cNvPr id="12" name="object 11">
            <a:extLst>
              <a:ext uri="{FF2B5EF4-FFF2-40B4-BE49-F238E27FC236}">
                <a16:creationId xmlns:a16="http://schemas.microsoft.com/office/drawing/2014/main" id="{C987CED4-6756-43C9-AD21-2585F197A74F}"/>
              </a:ext>
            </a:extLst>
          </p:cNvPr>
          <p:cNvSpPr txBox="1"/>
          <p:nvPr/>
        </p:nvSpPr>
        <p:spPr>
          <a:xfrm>
            <a:off x="4785139" y="6099977"/>
            <a:ext cx="3978910" cy="309059"/>
          </a:xfrm>
          <a:prstGeom prst="rect">
            <a:avLst/>
          </a:prstGeom>
          <a:solidFill>
            <a:schemeClr val="bg1"/>
          </a:solidFill>
          <a:ln w="9905">
            <a:solidFill>
              <a:srgbClr val="000000"/>
            </a:solidFill>
          </a:ln>
          <a:effectLst>
            <a:outerShdw blurRad="50800" dist="38100" dir="8100000" algn="tr" rotWithShape="0">
              <a:prstClr val="black">
                <a:alpha val="40000"/>
              </a:prstClr>
            </a:outerShdw>
          </a:effectLst>
        </p:spPr>
        <p:txBody>
          <a:bodyPr vert="horz" wrap="square" lIns="0" tIns="31750" rIns="0" bIns="0" rtlCol="0">
            <a:spAutoFit/>
          </a:bodyPr>
          <a:lstStyle/>
          <a:p>
            <a:pPr marL="90805">
              <a:lnSpc>
                <a:spcPct val="100000"/>
              </a:lnSpc>
              <a:spcBef>
                <a:spcPts val="250"/>
              </a:spcBef>
            </a:pPr>
            <a:r>
              <a:rPr sz="1800" b="1" dirty="0">
                <a:cs typeface="Calibri"/>
              </a:rPr>
              <a:t>1</a:t>
            </a:r>
            <a:r>
              <a:rPr lang="en-US" sz="1800" b="1" dirty="0">
                <a:cs typeface="Calibri"/>
              </a:rPr>
              <a:t>44</a:t>
            </a:r>
            <a:r>
              <a:rPr sz="1800" b="1" dirty="0">
                <a:cs typeface="Calibri"/>
              </a:rPr>
              <a:t> </a:t>
            </a:r>
            <a:r>
              <a:rPr sz="1800" b="1" spc="-10" dirty="0">
                <a:cs typeface="Calibri"/>
              </a:rPr>
              <a:t>students representing </a:t>
            </a:r>
            <a:r>
              <a:rPr lang="en-US" sz="1800" b="1" dirty="0">
                <a:cs typeface="Calibri"/>
              </a:rPr>
              <a:t>74</a:t>
            </a:r>
            <a:r>
              <a:rPr sz="1800" b="1" spc="-25" dirty="0">
                <a:cs typeface="Calibri"/>
              </a:rPr>
              <a:t> </a:t>
            </a:r>
            <a:r>
              <a:rPr sz="1800" b="1" spc="-5" dirty="0">
                <a:cs typeface="Calibri"/>
              </a:rPr>
              <a:t>countries</a:t>
            </a:r>
            <a:endParaRPr sz="1800" dirty="0">
              <a:cs typeface="Calibri"/>
            </a:endParaRPr>
          </a:p>
        </p:txBody>
      </p:sp>
    </p:spTree>
    <p:extLst>
      <p:ext uri="{BB962C8B-B14F-4D97-AF65-F5344CB8AC3E}">
        <p14:creationId xmlns:p14="http://schemas.microsoft.com/office/powerpoint/2010/main" val="16793839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80" y="970788"/>
            <a:ext cx="9144000" cy="127635"/>
          </a:xfrm>
          <a:custGeom>
            <a:avLst/>
            <a:gdLst/>
            <a:ahLst/>
            <a:cxnLst/>
            <a:rect l="l" t="t" r="r" b="b"/>
            <a:pathLst>
              <a:path w="9144000" h="127634">
                <a:moveTo>
                  <a:pt x="0" y="127253"/>
                </a:moveTo>
                <a:lnTo>
                  <a:pt x="9144000" y="127253"/>
                </a:lnTo>
                <a:lnTo>
                  <a:pt x="9144000" y="0"/>
                </a:lnTo>
                <a:lnTo>
                  <a:pt x="0" y="0"/>
                </a:lnTo>
                <a:lnTo>
                  <a:pt x="0" y="127253"/>
                </a:lnTo>
                <a:close/>
              </a:path>
            </a:pathLst>
          </a:custGeom>
          <a:solidFill>
            <a:srgbClr val="A9282F"/>
          </a:solidFill>
        </p:spPr>
        <p:txBody>
          <a:bodyPr wrap="square" lIns="0" tIns="0" rIns="0" bIns="0" rtlCol="0"/>
          <a:lstStyle/>
          <a:p>
            <a:endParaRPr/>
          </a:p>
        </p:txBody>
      </p:sp>
      <p:sp>
        <p:nvSpPr>
          <p:cNvPr id="3" name="object 3"/>
          <p:cNvSpPr/>
          <p:nvPr/>
        </p:nvSpPr>
        <p:spPr>
          <a:xfrm>
            <a:off x="8485631" y="585977"/>
            <a:ext cx="658368" cy="845058"/>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8510778" y="611123"/>
            <a:ext cx="557022" cy="741426"/>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76200" y="585977"/>
            <a:ext cx="751332" cy="810006"/>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101346" y="611123"/>
            <a:ext cx="647700" cy="706374"/>
          </a:xfrm>
          <a:prstGeom prst="rect">
            <a:avLst/>
          </a:prstGeom>
          <a:blipFill>
            <a:blip r:embed="rId6" cstate="print"/>
            <a:stretch>
              <a:fillRect/>
            </a:stretch>
          </a:blipFill>
        </p:spPr>
        <p:txBody>
          <a:bodyPr wrap="square" lIns="0" tIns="0" rIns="0" bIns="0" rtlCol="0"/>
          <a:lstStyle/>
          <a:p>
            <a:endParaRPr/>
          </a:p>
        </p:txBody>
      </p:sp>
      <p:sp>
        <p:nvSpPr>
          <p:cNvPr id="10" name="object 10"/>
          <p:cNvSpPr txBox="1">
            <a:spLocks noGrp="1"/>
          </p:cNvSpPr>
          <p:nvPr>
            <p:ph type="title"/>
          </p:nvPr>
        </p:nvSpPr>
        <p:spPr>
          <a:xfrm>
            <a:off x="0" y="228600"/>
            <a:ext cx="9144000" cy="566822"/>
          </a:xfrm>
          <a:prstGeom prst="rect">
            <a:avLst/>
          </a:prstGeom>
        </p:spPr>
        <p:txBody>
          <a:bodyPr vert="horz" wrap="square" lIns="0" tIns="12700" rIns="0" bIns="0" rtlCol="0">
            <a:spAutoFit/>
          </a:bodyPr>
          <a:lstStyle/>
          <a:p>
            <a:pPr marL="121285" marR="5080" indent="-109220" algn="ctr">
              <a:lnSpc>
                <a:spcPct val="100000"/>
              </a:lnSpc>
              <a:spcBef>
                <a:spcPts val="100"/>
              </a:spcBef>
            </a:pPr>
            <a:r>
              <a:rPr sz="3600" spc="-20" dirty="0">
                <a:effectLst>
                  <a:outerShdw blurRad="38100" dist="38100" dir="2700000" algn="tl">
                    <a:srgbClr val="000000">
                      <a:alpha val="43137"/>
                    </a:srgbClr>
                  </a:outerShdw>
                </a:effectLst>
              </a:rPr>
              <a:t>U.S. </a:t>
            </a:r>
            <a:r>
              <a:rPr sz="3600" spc="-5" dirty="0">
                <a:effectLst>
                  <a:outerShdw blurRad="38100" dist="38100" dir="2700000" algn="tl">
                    <a:srgbClr val="000000">
                      <a:alpha val="43137"/>
                    </a:srgbClr>
                  </a:outerShdw>
                </a:effectLst>
              </a:rPr>
              <a:t>Military  </a:t>
            </a:r>
            <a:r>
              <a:rPr sz="3600" spc="-10" dirty="0">
                <a:effectLst>
                  <a:outerShdw blurRad="38100" dist="38100" dir="2700000" algn="tl">
                    <a:srgbClr val="000000">
                      <a:alpha val="43137"/>
                    </a:srgbClr>
                  </a:outerShdw>
                </a:effectLst>
              </a:rPr>
              <a:t>Education</a:t>
            </a:r>
            <a:r>
              <a:rPr lang="en-US" sz="3600" spc="-10" dirty="0">
                <a:effectLst>
                  <a:outerShdw blurRad="38100" dist="38100" dir="2700000" algn="tl">
                    <a:srgbClr val="000000">
                      <a:alpha val="43137"/>
                    </a:srgbClr>
                  </a:outerShdw>
                </a:effectLst>
              </a:rPr>
              <a:t> and </a:t>
            </a:r>
            <a:r>
              <a:rPr sz="3600" spc="-60" dirty="0">
                <a:effectLst>
                  <a:outerShdw blurRad="38100" dist="38100" dir="2700000" algn="tl">
                    <a:srgbClr val="000000">
                      <a:alpha val="43137"/>
                    </a:srgbClr>
                  </a:outerShdw>
                </a:effectLst>
              </a:rPr>
              <a:t> </a:t>
            </a:r>
            <a:r>
              <a:rPr sz="3600" spc="-5" dirty="0">
                <a:effectLst>
                  <a:outerShdw blurRad="38100" dist="38100" dir="2700000" algn="tl">
                    <a:srgbClr val="000000">
                      <a:alpha val="43137"/>
                    </a:srgbClr>
                  </a:outerShdw>
                </a:effectLst>
              </a:rPr>
              <a:t>Institutions</a:t>
            </a:r>
          </a:p>
        </p:txBody>
      </p:sp>
      <p:sp>
        <p:nvSpPr>
          <p:cNvPr id="11" name="object 11"/>
          <p:cNvSpPr/>
          <p:nvPr/>
        </p:nvSpPr>
        <p:spPr>
          <a:xfrm>
            <a:off x="3932301" y="2819780"/>
            <a:ext cx="152400" cy="228600"/>
          </a:xfrm>
          <a:custGeom>
            <a:avLst/>
            <a:gdLst/>
            <a:ahLst/>
            <a:cxnLst/>
            <a:rect l="l" t="t" r="r" b="b"/>
            <a:pathLst>
              <a:path w="152400" h="228600">
                <a:moveTo>
                  <a:pt x="0" y="228600"/>
                </a:moveTo>
                <a:lnTo>
                  <a:pt x="152400" y="228600"/>
                </a:lnTo>
                <a:lnTo>
                  <a:pt x="152400" y="0"/>
                </a:lnTo>
                <a:lnTo>
                  <a:pt x="0" y="0"/>
                </a:lnTo>
                <a:lnTo>
                  <a:pt x="0" y="228600"/>
                </a:lnTo>
                <a:close/>
              </a:path>
            </a:pathLst>
          </a:custGeom>
          <a:ln w="9906">
            <a:solidFill>
              <a:srgbClr val="000000"/>
            </a:solidFill>
          </a:ln>
        </p:spPr>
        <p:txBody>
          <a:bodyPr wrap="square" lIns="0" tIns="0" rIns="0" bIns="0" rtlCol="0"/>
          <a:lstStyle/>
          <a:p>
            <a:endParaRPr/>
          </a:p>
        </p:txBody>
      </p:sp>
      <p:sp>
        <p:nvSpPr>
          <p:cNvPr id="12" name="object 12"/>
          <p:cNvSpPr/>
          <p:nvPr/>
        </p:nvSpPr>
        <p:spPr>
          <a:xfrm>
            <a:off x="2636901" y="2438780"/>
            <a:ext cx="1524000" cy="685800"/>
          </a:xfrm>
          <a:prstGeom prst="rect">
            <a:avLst/>
          </a:prstGeom>
          <a:blipFill>
            <a:blip r:embed="rId7" cstate="print"/>
            <a:stretch>
              <a:fillRect/>
            </a:stretch>
          </a:blipFill>
        </p:spPr>
        <p:txBody>
          <a:bodyPr wrap="square" lIns="0" tIns="0" rIns="0" bIns="0" rtlCol="0"/>
          <a:lstStyle/>
          <a:p>
            <a:endParaRPr/>
          </a:p>
        </p:txBody>
      </p:sp>
      <p:sp>
        <p:nvSpPr>
          <p:cNvPr id="13" name="object 13"/>
          <p:cNvSpPr/>
          <p:nvPr/>
        </p:nvSpPr>
        <p:spPr>
          <a:xfrm>
            <a:off x="2636901" y="3200780"/>
            <a:ext cx="1524000" cy="636270"/>
          </a:xfrm>
          <a:prstGeom prst="rect">
            <a:avLst/>
          </a:prstGeom>
          <a:blipFill>
            <a:blip r:embed="rId8" cstate="print"/>
            <a:stretch>
              <a:fillRect/>
            </a:stretch>
          </a:blipFill>
          <a:ln>
            <a:noFill/>
          </a:ln>
        </p:spPr>
        <p:txBody>
          <a:bodyPr wrap="square" lIns="0" tIns="0" rIns="0" bIns="0" rtlCol="0"/>
          <a:lstStyle/>
          <a:p>
            <a:endParaRPr/>
          </a:p>
        </p:txBody>
      </p:sp>
      <p:sp>
        <p:nvSpPr>
          <p:cNvPr id="14" name="object 14"/>
          <p:cNvSpPr/>
          <p:nvPr/>
        </p:nvSpPr>
        <p:spPr>
          <a:xfrm>
            <a:off x="2669667" y="4572380"/>
            <a:ext cx="1468374" cy="660654"/>
          </a:xfrm>
          <a:prstGeom prst="rect">
            <a:avLst/>
          </a:prstGeom>
          <a:blipFill>
            <a:blip r:embed="rId9" cstate="print"/>
            <a:stretch>
              <a:fillRect/>
            </a:stretch>
          </a:blipFill>
        </p:spPr>
        <p:txBody>
          <a:bodyPr wrap="square" lIns="0" tIns="0" rIns="0" bIns="0" rtlCol="0"/>
          <a:lstStyle/>
          <a:p>
            <a:endParaRPr/>
          </a:p>
        </p:txBody>
      </p:sp>
      <p:sp>
        <p:nvSpPr>
          <p:cNvPr id="15" name="object 15"/>
          <p:cNvSpPr/>
          <p:nvPr/>
        </p:nvSpPr>
        <p:spPr>
          <a:xfrm>
            <a:off x="2669667" y="4572380"/>
            <a:ext cx="1468755" cy="661035"/>
          </a:xfrm>
          <a:custGeom>
            <a:avLst/>
            <a:gdLst/>
            <a:ahLst/>
            <a:cxnLst/>
            <a:rect l="l" t="t" r="r" b="b"/>
            <a:pathLst>
              <a:path w="1468754" h="661035">
                <a:moveTo>
                  <a:pt x="0" y="660654"/>
                </a:moveTo>
                <a:lnTo>
                  <a:pt x="1468374" y="660654"/>
                </a:lnTo>
                <a:lnTo>
                  <a:pt x="1468374" y="0"/>
                </a:lnTo>
                <a:lnTo>
                  <a:pt x="0" y="0"/>
                </a:lnTo>
                <a:lnTo>
                  <a:pt x="0" y="660654"/>
                </a:lnTo>
                <a:close/>
              </a:path>
            </a:pathLst>
          </a:custGeom>
          <a:ln w="12954">
            <a:solidFill>
              <a:srgbClr val="000000"/>
            </a:solidFill>
          </a:ln>
        </p:spPr>
        <p:txBody>
          <a:bodyPr wrap="square" lIns="0" tIns="0" rIns="0" bIns="0" rtlCol="0"/>
          <a:lstStyle/>
          <a:p>
            <a:endParaRPr/>
          </a:p>
        </p:txBody>
      </p:sp>
      <p:sp>
        <p:nvSpPr>
          <p:cNvPr id="16" name="object 16"/>
          <p:cNvSpPr/>
          <p:nvPr/>
        </p:nvSpPr>
        <p:spPr>
          <a:xfrm>
            <a:off x="4831460" y="3886580"/>
            <a:ext cx="813815" cy="649224"/>
          </a:xfrm>
          <a:prstGeom prst="rect">
            <a:avLst/>
          </a:prstGeom>
          <a:blipFill>
            <a:blip r:embed="rId10" cstate="print"/>
            <a:stretch>
              <a:fillRect/>
            </a:stretch>
          </a:blipFill>
        </p:spPr>
        <p:txBody>
          <a:bodyPr wrap="square" lIns="0" tIns="0" rIns="0" bIns="0" rtlCol="0"/>
          <a:lstStyle/>
          <a:p>
            <a:endParaRPr/>
          </a:p>
        </p:txBody>
      </p:sp>
      <p:sp>
        <p:nvSpPr>
          <p:cNvPr id="17" name="object 17"/>
          <p:cNvSpPr/>
          <p:nvPr/>
        </p:nvSpPr>
        <p:spPr>
          <a:xfrm>
            <a:off x="4831460" y="4558665"/>
            <a:ext cx="813815" cy="649224"/>
          </a:xfrm>
          <a:prstGeom prst="rect">
            <a:avLst/>
          </a:prstGeom>
          <a:blipFill>
            <a:blip r:embed="rId11" cstate="print"/>
            <a:stretch>
              <a:fillRect/>
            </a:stretch>
          </a:blipFill>
        </p:spPr>
        <p:txBody>
          <a:bodyPr wrap="square" lIns="0" tIns="0" rIns="0" bIns="0" rtlCol="0"/>
          <a:lstStyle/>
          <a:p>
            <a:endParaRPr/>
          </a:p>
        </p:txBody>
      </p:sp>
      <p:sp>
        <p:nvSpPr>
          <p:cNvPr id="18" name="object 18"/>
          <p:cNvSpPr/>
          <p:nvPr/>
        </p:nvSpPr>
        <p:spPr>
          <a:xfrm>
            <a:off x="4831460" y="5239130"/>
            <a:ext cx="813815" cy="649224"/>
          </a:xfrm>
          <a:prstGeom prst="rect">
            <a:avLst/>
          </a:prstGeom>
          <a:blipFill>
            <a:blip r:embed="rId12" cstate="print"/>
            <a:stretch>
              <a:fillRect/>
            </a:stretch>
          </a:blipFill>
        </p:spPr>
        <p:txBody>
          <a:bodyPr wrap="square" lIns="0" tIns="0" rIns="0" bIns="0" rtlCol="0"/>
          <a:lstStyle/>
          <a:p>
            <a:endParaRPr/>
          </a:p>
        </p:txBody>
      </p:sp>
      <p:sp>
        <p:nvSpPr>
          <p:cNvPr id="19" name="object 19"/>
          <p:cNvSpPr/>
          <p:nvPr/>
        </p:nvSpPr>
        <p:spPr>
          <a:xfrm>
            <a:off x="5681090" y="3886580"/>
            <a:ext cx="813815" cy="649224"/>
          </a:xfrm>
          <a:prstGeom prst="rect">
            <a:avLst/>
          </a:prstGeom>
          <a:blipFill>
            <a:blip r:embed="rId13" cstate="print"/>
            <a:stretch>
              <a:fillRect/>
            </a:stretch>
          </a:blipFill>
        </p:spPr>
        <p:txBody>
          <a:bodyPr wrap="square" lIns="0" tIns="0" rIns="0" bIns="0" rtlCol="0"/>
          <a:lstStyle/>
          <a:p>
            <a:endParaRPr/>
          </a:p>
        </p:txBody>
      </p:sp>
      <p:sp>
        <p:nvSpPr>
          <p:cNvPr id="20" name="object 20"/>
          <p:cNvSpPr/>
          <p:nvPr/>
        </p:nvSpPr>
        <p:spPr>
          <a:xfrm>
            <a:off x="5683377" y="5245989"/>
            <a:ext cx="813815" cy="649224"/>
          </a:xfrm>
          <a:prstGeom prst="rect">
            <a:avLst/>
          </a:prstGeom>
          <a:blipFill>
            <a:blip r:embed="rId14" cstate="print"/>
            <a:stretch>
              <a:fillRect/>
            </a:stretch>
          </a:blipFill>
        </p:spPr>
        <p:txBody>
          <a:bodyPr wrap="square" lIns="0" tIns="0" rIns="0" bIns="0" rtlCol="0"/>
          <a:lstStyle/>
          <a:p>
            <a:endParaRPr/>
          </a:p>
        </p:txBody>
      </p:sp>
      <p:sp>
        <p:nvSpPr>
          <p:cNvPr id="21" name="object 21"/>
          <p:cNvSpPr/>
          <p:nvPr/>
        </p:nvSpPr>
        <p:spPr>
          <a:xfrm>
            <a:off x="6528434" y="3886580"/>
            <a:ext cx="813816" cy="649224"/>
          </a:xfrm>
          <a:prstGeom prst="rect">
            <a:avLst/>
          </a:prstGeom>
          <a:blipFill>
            <a:blip r:embed="rId15" cstate="print"/>
            <a:stretch>
              <a:fillRect/>
            </a:stretch>
          </a:blipFill>
        </p:spPr>
        <p:txBody>
          <a:bodyPr wrap="square" lIns="0" tIns="0" rIns="0" bIns="0" rtlCol="0"/>
          <a:lstStyle/>
          <a:p>
            <a:endParaRPr/>
          </a:p>
        </p:txBody>
      </p:sp>
      <p:sp>
        <p:nvSpPr>
          <p:cNvPr id="22" name="object 22"/>
          <p:cNvSpPr/>
          <p:nvPr/>
        </p:nvSpPr>
        <p:spPr>
          <a:xfrm>
            <a:off x="6523101" y="4567046"/>
            <a:ext cx="813816" cy="649224"/>
          </a:xfrm>
          <a:prstGeom prst="rect">
            <a:avLst/>
          </a:prstGeom>
          <a:blipFill>
            <a:blip r:embed="rId15" cstate="print"/>
            <a:stretch>
              <a:fillRect/>
            </a:stretch>
          </a:blipFill>
        </p:spPr>
        <p:txBody>
          <a:bodyPr wrap="square" lIns="0" tIns="0" rIns="0" bIns="0" rtlCol="0"/>
          <a:lstStyle/>
          <a:p>
            <a:endParaRPr/>
          </a:p>
        </p:txBody>
      </p:sp>
      <p:sp>
        <p:nvSpPr>
          <p:cNvPr id="23" name="object 23"/>
          <p:cNvSpPr/>
          <p:nvPr/>
        </p:nvSpPr>
        <p:spPr>
          <a:xfrm>
            <a:off x="6528434" y="5248275"/>
            <a:ext cx="813816" cy="649224"/>
          </a:xfrm>
          <a:prstGeom prst="rect">
            <a:avLst/>
          </a:prstGeom>
          <a:blipFill>
            <a:blip r:embed="rId16" cstate="print"/>
            <a:stretch>
              <a:fillRect/>
            </a:stretch>
          </a:blipFill>
        </p:spPr>
        <p:txBody>
          <a:bodyPr wrap="square" lIns="0" tIns="0" rIns="0" bIns="0" rtlCol="0"/>
          <a:lstStyle/>
          <a:p>
            <a:endParaRPr/>
          </a:p>
        </p:txBody>
      </p:sp>
      <p:sp>
        <p:nvSpPr>
          <p:cNvPr id="24" name="object 24"/>
          <p:cNvSpPr/>
          <p:nvPr/>
        </p:nvSpPr>
        <p:spPr>
          <a:xfrm>
            <a:off x="7378827" y="3886580"/>
            <a:ext cx="813816" cy="649224"/>
          </a:xfrm>
          <a:prstGeom prst="rect">
            <a:avLst/>
          </a:prstGeom>
          <a:blipFill>
            <a:blip r:embed="rId17" cstate="print"/>
            <a:stretch>
              <a:fillRect/>
            </a:stretch>
          </a:blipFill>
        </p:spPr>
        <p:txBody>
          <a:bodyPr wrap="square" lIns="0" tIns="0" rIns="0" bIns="0" rtlCol="0"/>
          <a:lstStyle/>
          <a:p>
            <a:endParaRPr/>
          </a:p>
        </p:txBody>
      </p:sp>
      <p:sp>
        <p:nvSpPr>
          <p:cNvPr id="25" name="object 25"/>
          <p:cNvSpPr/>
          <p:nvPr/>
        </p:nvSpPr>
        <p:spPr>
          <a:xfrm>
            <a:off x="7363586" y="4566284"/>
            <a:ext cx="813816" cy="649224"/>
          </a:xfrm>
          <a:prstGeom prst="rect">
            <a:avLst/>
          </a:prstGeom>
          <a:blipFill>
            <a:blip r:embed="rId18" cstate="print"/>
            <a:stretch>
              <a:fillRect/>
            </a:stretch>
          </a:blipFill>
        </p:spPr>
        <p:txBody>
          <a:bodyPr wrap="square" lIns="0" tIns="0" rIns="0" bIns="0" rtlCol="0"/>
          <a:lstStyle/>
          <a:p>
            <a:endParaRPr/>
          </a:p>
        </p:txBody>
      </p:sp>
      <p:sp>
        <p:nvSpPr>
          <p:cNvPr id="26" name="object 26"/>
          <p:cNvSpPr txBox="1"/>
          <p:nvPr/>
        </p:nvSpPr>
        <p:spPr>
          <a:xfrm>
            <a:off x="2444179" y="3433958"/>
            <a:ext cx="1523999" cy="155812"/>
          </a:xfrm>
          <a:prstGeom prst="rect">
            <a:avLst/>
          </a:prstGeom>
          <a:ln w="12953">
            <a:noFill/>
          </a:ln>
        </p:spPr>
        <p:txBody>
          <a:bodyPr vert="horz" wrap="square" lIns="0" tIns="1905" rIns="0" bIns="0" rtlCol="0">
            <a:spAutoFit/>
          </a:bodyPr>
          <a:lstStyle/>
          <a:p>
            <a:pPr marL="386715" algn="ctr">
              <a:lnSpc>
                <a:spcPct val="100000"/>
              </a:lnSpc>
              <a:spcBef>
                <a:spcPts val="5"/>
              </a:spcBef>
            </a:pPr>
            <a:r>
              <a:rPr sz="1000" b="1" dirty="0">
                <a:solidFill>
                  <a:srgbClr val="FFFFFF"/>
                </a:solidFill>
                <a:cs typeface="Arial"/>
              </a:rPr>
              <a:t>CAPSTONE</a:t>
            </a:r>
            <a:r>
              <a:rPr lang="en-US" sz="1000" b="1" dirty="0">
                <a:solidFill>
                  <a:srgbClr val="FFFFFF"/>
                </a:solidFill>
                <a:cs typeface="Arial"/>
              </a:rPr>
              <a:t>  </a:t>
            </a:r>
            <a:endParaRPr sz="1000" dirty="0">
              <a:cs typeface="Arial"/>
            </a:endParaRPr>
          </a:p>
        </p:txBody>
      </p:sp>
      <p:sp>
        <p:nvSpPr>
          <p:cNvPr id="27" name="object 27"/>
          <p:cNvSpPr/>
          <p:nvPr/>
        </p:nvSpPr>
        <p:spPr>
          <a:xfrm>
            <a:off x="1912239" y="3886580"/>
            <a:ext cx="598169" cy="649224"/>
          </a:xfrm>
          <a:prstGeom prst="rect">
            <a:avLst/>
          </a:prstGeom>
          <a:blipFill>
            <a:blip r:embed="rId19" cstate="print"/>
            <a:stretch>
              <a:fillRect/>
            </a:stretch>
          </a:blipFill>
        </p:spPr>
        <p:txBody>
          <a:bodyPr wrap="square" lIns="0" tIns="0" rIns="0" bIns="0" rtlCol="0"/>
          <a:lstStyle/>
          <a:p>
            <a:endParaRPr/>
          </a:p>
        </p:txBody>
      </p:sp>
      <p:sp>
        <p:nvSpPr>
          <p:cNvPr id="28" name="object 28"/>
          <p:cNvSpPr/>
          <p:nvPr/>
        </p:nvSpPr>
        <p:spPr>
          <a:xfrm>
            <a:off x="7373493" y="5245989"/>
            <a:ext cx="813816" cy="649224"/>
          </a:xfrm>
          <a:prstGeom prst="rect">
            <a:avLst/>
          </a:prstGeom>
          <a:blipFill>
            <a:blip r:embed="rId20" cstate="print"/>
            <a:stretch>
              <a:fillRect/>
            </a:stretch>
          </a:blipFill>
        </p:spPr>
        <p:txBody>
          <a:bodyPr wrap="square" lIns="0" tIns="0" rIns="0" bIns="0" rtlCol="0"/>
          <a:lstStyle/>
          <a:p>
            <a:endParaRPr/>
          </a:p>
        </p:txBody>
      </p:sp>
      <p:sp>
        <p:nvSpPr>
          <p:cNvPr id="29" name="object 29"/>
          <p:cNvSpPr txBox="1"/>
          <p:nvPr/>
        </p:nvSpPr>
        <p:spPr>
          <a:xfrm>
            <a:off x="181355" y="1704592"/>
            <a:ext cx="716280" cy="452120"/>
          </a:xfrm>
          <a:prstGeom prst="rect">
            <a:avLst/>
          </a:prstGeom>
        </p:spPr>
        <p:txBody>
          <a:bodyPr vert="horz" wrap="square" lIns="0" tIns="12065" rIns="0" bIns="0" rtlCol="0">
            <a:spAutoFit/>
          </a:bodyPr>
          <a:lstStyle/>
          <a:p>
            <a:pPr marL="41275" marR="5080" indent="-29209">
              <a:lnSpc>
                <a:spcPct val="100000"/>
              </a:lnSpc>
              <a:spcBef>
                <a:spcPts val="95"/>
              </a:spcBef>
            </a:pPr>
            <a:r>
              <a:rPr sz="1400" b="1" spc="-20" dirty="0">
                <a:cs typeface="Arial"/>
              </a:rPr>
              <a:t>Years</a:t>
            </a:r>
            <a:r>
              <a:rPr sz="1400" b="1" spc="-85" dirty="0">
                <a:cs typeface="Arial"/>
              </a:rPr>
              <a:t> </a:t>
            </a:r>
            <a:r>
              <a:rPr sz="1400" b="1" spc="-5" dirty="0">
                <a:cs typeface="Arial"/>
              </a:rPr>
              <a:t>of  </a:t>
            </a:r>
            <a:r>
              <a:rPr sz="1400" b="1" u="heavy" spc="-5" dirty="0">
                <a:uFill>
                  <a:solidFill>
                    <a:srgbClr val="000000"/>
                  </a:solidFill>
                </a:uFill>
                <a:cs typeface="Arial"/>
              </a:rPr>
              <a:t>Service</a:t>
            </a:r>
            <a:endParaRPr sz="1400" u="heavy" dirty="0">
              <a:cs typeface="Arial"/>
            </a:endParaRPr>
          </a:p>
        </p:txBody>
      </p:sp>
      <p:sp>
        <p:nvSpPr>
          <p:cNvPr id="30" name="object 30"/>
          <p:cNvSpPr txBox="1"/>
          <p:nvPr/>
        </p:nvSpPr>
        <p:spPr>
          <a:xfrm>
            <a:off x="192309" y="3346093"/>
            <a:ext cx="480059" cy="227626"/>
          </a:xfrm>
          <a:prstGeom prst="rect">
            <a:avLst/>
          </a:prstGeom>
        </p:spPr>
        <p:txBody>
          <a:bodyPr vert="horz" wrap="square" lIns="0" tIns="12065" rIns="0" bIns="0" rtlCol="0">
            <a:spAutoFit/>
          </a:bodyPr>
          <a:lstStyle/>
          <a:p>
            <a:pPr marL="12700">
              <a:lnSpc>
                <a:spcPct val="100000"/>
              </a:lnSpc>
              <a:spcBef>
                <a:spcPts val="95"/>
              </a:spcBef>
            </a:pPr>
            <a:r>
              <a:rPr sz="1400" spc="-5">
                <a:cs typeface="Arial"/>
              </a:rPr>
              <a:t>24-</a:t>
            </a:r>
            <a:r>
              <a:rPr sz="1400" spc="-10">
                <a:cs typeface="Arial"/>
              </a:rPr>
              <a:t>30</a:t>
            </a:r>
            <a:endParaRPr sz="1400">
              <a:cs typeface="Arial"/>
            </a:endParaRPr>
          </a:p>
        </p:txBody>
      </p:sp>
      <p:sp>
        <p:nvSpPr>
          <p:cNvPr id="31" name="object 31"/>
          <p:cNvSpPr txBox="1"/>
          <p:nvPr/>
        </p:nvSpPr>
        <p:spPr>
          <a:xfrm>
            <a:off x="192309" y="4030369"/>
            <a:ext cx="480059" cy="227626"/>
          </a:xfrm>
          <a:prstGeom prst="rect">
            <a:avLst/>
          </a:prstGeom>
        </p:spPr>
        <p:txBody>
          <a:bodyPr vert="horz" wrap="square" lIns="0" tIns="12065" rIns="0" bIns="0" rtlCol="0">
            <a:spAutoFit/>
          </a:bodyPr>
          <a:lstStyle/>
          <a:p>
            <a:pPr marL="12700">
              <a:lnSpc>
                <a:spcPct val="100000"/>
              </a:lnSpc>
              <a:spcBef>
                <a:spcPts val="95"/>
              </a:spcBef>
            </a:pPr>
            <a:r>
              <a:rPr sz="1400" spc="-5">
                <a:cs typeface="Arial"/>
              </a:rPr>
              <a:t>16-</a:t>
            </a:r>
            <a:r>
              <a:rPr sz="1400" spc="-10">
                <a:cs typeface="Arial"/>
              </a:rPr>
              <a:t>23</a:t>
            </a:r>
            <a:endParaRPr sz="1400">
              <a:cs typeface="Arial"/>
            </a:endParaRPr>
          </a:p>
        </p:txBody>
      </p:sp>
      <p:sp>
        <p:nvSpPr>
          <p:cNvPr id="32" name="object 32"/>
          <p:cNvSpPr txBox="1"/>
          <p:nvPr/>
        </p:nvSpPr>
        <p:spPr>
          <a:xfrm>
            <a:off x="191673" y="4792624"/>
            <a:ext cx="481330" cy="227626"/>
          </a:xfrm>
          <a:prstGeom prst="rect">
            <a:avLst/>
          </a:prstGeom>
        </p:spPr>
        <p:txBody>
          <a:bodyPr vert="horz" wrap="square" lIns="0" tIns="12065" rIns="0" bIns="0" rtlCol="0">
            <a:spAutoFit/>
          </a:bodyPr>
          <a:lstStyle/>
          <a:p>
            <a:pPr marL="12700">
              <a:lnSpc>
                <a:spcPct val="100000"/>
              </a:lnSpc>
              <a:spcBef>
                <a:spcPts val="95"/>
              </a:spcBef>
            </a:pPr>
            <a:r>
              <a:rPr sz="1400" spc="-5">
                <a:cs typeface="Arial"/>
              </a:rPr>
              <a:t>12-23</a:t>
            </a:r>
            <a:endParaRPr sz="1400">
              <a:cs typeface="Arial"/>
            </a:endParaRPr>
          </a:p>
        </p:txBody>
      </p:sp>
      <p:sp>
        <p:nvSpPr>
          <p:cNvPr id="33" name="object 33"/>
          <p:cNvSpPr txBox="1"/>
          <p:nvPr/>
        </p:nvSpPr>
        <p:spPr>
          <a:xfrm>
            <a:off x="290733" y="5402224"/>
            <a:ext cx="283210" cy="227626"/>
          </a:xfrm>
          <a:prstGeom prst="rect">
            <a:avLst/>
          </a:prstGeom>
        </p:spPr>
        <p:txBody>
          <a:bodyPr vert="horz" wrap="square" lIns="0" tIns="12065" rIns="0" bIns="0" rtlCol="0">
            <a:spAutoFit/>
          </a:bodyPr>
          <a:lstStyle/>
          <a:p>
            <a:pPr marL="12700">
              <a:lnSpc>
                <a:spcPct val="100000"/>
              </a:lnSpc>
              <a:spcBef>
                <a:spcPts val="95"/>
              </a:spcBef>
            </a:pPr>
            <a:r>
              <a:rPr sz="1400" spc="-5">
                <a:cs typeface="Arial"/>
              </a:rPr>
              <a:t>1-8</a:t>
            </a:r>
            <a:endParaRPr sz="1400">
              <a:cs typeface="Arial"/>
            </a:endParaRPr>
          </a:p>
        </p:txBody>
      </p:sp>
      <p:sp>
        <p:nvSpPr>
          <p:cNvPr id="34" name="object 34"/>
          <p:cNvSpPr txBox="1"/>
          <p:nvPr/>
        </p:nvSpPr>
        <p:spPr>
          <a:xfrm>
            <a:off x="3085338" y="5936488"/>
            <a:ext cx="474980" cy="197490"/>
          </a:xfrm>
          <a:prstGeom prst="rect">
            <a:avLst/>
          </a:prstGeom>
        </p:spPr>
        <p:txBody>
          <a:bodyPr vert="horz" wrap="square" lIns="0" tIns="12700" rIns="0" bIns="0" rtlCol="0">
            <a:spAutoFit/>
          </a:bodyPr>
          <a:lstStyle/>
          <a:p>
            <a:pPr marL="12700">
              <a:lnSpc>
                <a:spcPct val="100000"/>
              </a:lnSpc>
              <a:spcBef>
                <a:spcPts val="100"/>
              </a:spcBef>
            </a:pPr>
            <a:r>
              <a:rPr sz="1200" b="1">
                <a:cs typeface="Arial"/>
              </a:rPr>
              <a:t>JOINT</a:t>
            </a:r>
            <a:endParaRPr sz="1200">
              <a:cs typeface="Arial"/>
            </a:endParaRPr>
          </a:p>
        </p:txBody>
      </p:sp>
      <p:sp>
        <p:nvSpPr>
          <p:cNvPr id="35" name="object 35"/>
          <p:cNvSpPr txBox="1"/>
          <p:nvPr/>
        </p:nvSpPr>
        <p:spPr>
          <a:xfrm>
            <a:off x="4923535" y="5926582"/>
            <a:ext cx="626745" cy="391160"/>
          </a:xfrm>
          <a:prstGeom prst="rect">
            <a:avLst/>
          </a:prstGeom>
        </p:spPr>
        <p:txBody>
          <a:bodyPr vert="horz" wrap="square" lIns="0" tIns="12700" rIns="0" bIns="0" rtlCol="0">
            <a:spAutoFit/>
          </a:bodyPr>
          <a:lstStyle/>
          <a:p>
            <a:pPr marL="41910" marR="5080" indent="-29845">
              <a:lnSpc>
                <a:spcPct val="100000"/>
              </a:lnSpc>
              <a:spcBef>
                <a:spcPts val="100"/>
              </a:spcBef>
            </a:pPr>
            <a:r>
              <a:rPr sz="1200" b="1" spc="-5">
                <a:cs typeface="Arial"/>
              </a:rPr>
              <a:t>MARINE  CORPS</a:t>
            </a:r>
            <a:endParaRPr sz="1200">
              <a:cs typeface="Arial"/>
            </a:endParaRPr>
          </a:p>
        </p:txBody>
      </p:sp>
      <p:sp>
        <p:nvSpPr>
          <p:cNvPr id="36" name="object 36"/>
          <p:cNvSpPr txBox="1"/>
          <p:nvPr/>
        </p:nvSpPr>
        <p:spPr>
          <a:xfrm>
            <a:off x="5881115" y="6023609"/>
            <a:ext cx="436880" cy="197490"/>
          </a:xfrm>
          <a:prstGeom prst="rect">
            <a:avLst/>
          </a:prstGeom>
        </p:spPr>
        <p:txBody>
          <a:bodyPr vert="horz" wrap="square" lIns="0" tIns="12700" rIns="0" bIns="0" rtlCol="0">
            <a:spAutoFit/>
          </a:bodyPr>
          <a:lstStyle/>
          <a:p>
            <a:pPr marL="12700">
              <a:lnSpc>
                <a:spcPct val="100000"/>
              </a:lnSpc>
              <a:spcBef>
                <a:spcPts val="100"/>
              </a:spcBef>
            </a:pPr>
            <a:r>
              <a:rPr sz="1200" b="1" spc="-5">
                <a:cs typeface="Arial"/>
              </a:rPr>
              <a:t>N</a:t>
            </a:r>
            <a:r>
              <a:rPr sz="1200" b="1" spc="-100">
                <a:cs typeface="Arial"/>
              </a:rPr>
              <a:t>A</a:t>
            </a:r>
            <a:r>
              <a:rPr sz="1200" b="1">
                <a:cs typeface="Arial"/>
              </a:rPr>
              <a:t>VY</a:t>
            </a:r>
            <a:endParaRPr sz="1200">
              <a:cs typeface="Arial"/>
            </a:endParaRPr>
          </a:p>
        </p:txBody>
      </p:sp>
      <p:sp>
        <p:nvSpPr>
          <p:cNvPr id="37" name="object 37"/>
          <p:cNvSpPr txBox="1"/>
          <p:nvPr/>
        </p:nvSpPr>
        <p:spPr>
          <a:xfrm>
            <a:off x="6662673" y="5915405"/>
            <a:ext cx="558800" cy="391160"/>
          </a:xfrm>
          <a:prstGeom prst="rect">
            <a:avLst/>
          </a:prstGeom>
        </p:spPr>
        <p:txBody>
          <a:bodyPr vert="horz" wrap="square" lIns="0" tIns="12700" rIns="0" bIns="0" rtlCol="0">
            <a:spAutoFit/>
          </a:bodyPr>
          <a:lstStyle/>
          <a:p>
            <a:pPr marL="12700" marR="5080" indent="134620">
              <a:lnSpc>
                <a:spcPct val="100000"/>
              </a:lnSpc>
              <a:spcBef>
                <a:spcPts val="100"/>
              </a:spcBef>
            </a:pPr>
            <a:r>
              <a:rPr sz="1200" b="1" spc="-5">
                <a:cs typeface="Arial"/>
              </a:rPr>
              <a:t>AIR  FOR</a:t>
            </a:r>
            <a:r>
              <a:rPr sz="1200" b="1" spc="-10">
                <a:cs typeface="Arial"/>
              </a:rPr>
              <a:t>C</a:t>
            </a:r>
            <a:r>
              <a:rPr sz="1200" b="1">
                <a:cs typeface="Arial"/>
              </a:rPr>
              <a:t>E</a:t>
            </a:r>
            <a:endParaRPr sz="1200">
              <a:cs typeface="Arial"/>
            </a:endParaRPr>
          </a:p>
        </p:txBody>
      </p:sp>
      <p:sp>
        <p:nvSpPr>
          <p:cNvPr id="38" name="object 38"/>
          <p:cNvSpPr txBox="1"/>
          <p:nvPr/>
        </p:nvSpPr>
        <p:spPr>
          <a:xfrm>
            <a:off x="7542276" y="6012433"/>
            <a:ext cx="473709" cy="197490"/>
          </a:xfrm>
          <a:prstGeom prst="rect">
            <a:avLst/>
          </a:prstGeom>
        </p:spPr>
        <p:txBody>
          <a:bodyPr vert="horz" wrap="square" lIns="0" tIns="12700" rIns="0" bIns="0" rtlCol="0">
            <a:spAutoFit/>
          </a:bodyPr>
          <a:lstStyle/>
          <a:p>
            <a:pPr marL="12700">
              <a:lnSpc>
                <a:spcPct val="100000"/>
              </a:lnSpc>
              <a:spcBef>
                <a:spcPts val="100"/>
              </a:spcBef>
            </a:pPr>
            <a:r>
              <a:rPr sz="1200" b="1" spc="-5">
                <a:cs typeface="Arial"/>
              </a:rPr>
              <a:t>A</a:t>
            </a:r>
            <a:r>
              <a:rPr sz="1200" b="1" spc="-10">
                <a:cs typeface="Arial"/>
              </a:rPr>
              <a:t>R</a:t>
            </a:r>
            <a:r>
              <a:rPr sz="1200" b="1">
                <a:cs typeface="Arial"/>
              </a:rPr>
              <a:t>MY</a:t>
            </a:r>
            <a:endParaRPr sz="1200">
              <a:cs typeface="Arial"/>
            </a:endParaRPr>
          </a:p>
        </p:txBody>
      </p:sp>
      <p:sp>
        <p:nvSpPr>
          <p:cNvPr id="39" name="object 39"/>
          <p:cNvSpPr txBox="1"/>
          <p:nvPr/>
        </p:nvSpPr>
        <p:spPr>
          <a:xfrm>
            <a:off x="8266488" y="3411371"/>
            <a:ext cx="588010" cy="227626"/>
          </a:xfrm>
          <a:prstGeom prst="rect">
            <a:avLst/>
          </a:prstGeom>
        </p:spPr>
        <p:txBody>
          <a:bodyPr vert="horz" wrap="square" lIns="0" tIns="12065" rIns="0" bIns="0" rtlCol="0">
            <a:spAutoFit/>
          </a:bodyPr>
          <a:lstStyle/>
          <a:p>
            <a:pPr marL="12700">
              <a:lnSpc>
                <a:spcPct val="100000"/>
              </a:lnSpc>
              <a:spcBef>
                <a:spcPts val="95"/>
              </a:spcBef>
            </a:pPr>
            <a:r>
              <a:rPr sz="1400" spc="-5" dirty="0">
                <a:cs typeface="Arial"/>
              </a:rPr>
              <a:t>5</a:t>
            </a:r>
            <a:r>
              <a:rPr sz="1400" spc="-75" dirty="0">
                <a:cs typeface="Arial"/>
              </a:rPr>
              <a:t> </a:t>
            </a:r>
            <a:r>
              <a:rPr sz="1400" spc="-5" dirty="0" err="1">
                <a:cs typeface="Arial"/>
              </a:rPr>
              <a:t>W</a:t>
            </a:r>
            <a:r>
              <a:rPr lang="en-US" sz="1400" spc="-5" dirty="0" err="1">
                <a:cs typeface="Arial"/>
              </a:rPr>
              <a:t>ks</a:t>
            </a:r>
            <a:endParaRPr sz="1400" dirty="0">
              <a:cs typeface="Arial"/>
            </a:endParaRPr>
          </a:p>
        </p:txBody>
      </p:sp>
      <p:sp>
        <p:nvSpPr>
          <p:cNvPr id="40" name="object 40"/>
          <p:cNvSpPr txBox="1"/>
          <p:nvPr/>
        </p:nvSpPr>
        <p:spPr>
          <a:xfrm>
            <a:off x="8222356" y="4030369"/>
            <a:ext cx="676275" cy="227626"/>
          </a:xfrm>
          <a:prstGeom prst="rect">
            <a:avLst/>
          </a:prstGeom>
        </p:spPr>
        <p:txBody>
          <a:bodyPr vert="horz" wrap="square" lIns="0" tIns="12065" rIns="0" bIns="0" rtlCol="0">
            <a:spAutoFit/>
          </a:bodyPr>
          <a:lstStyle/>
          <a:p>
            <a:pPr marL="12700">
              <a:lnSpc>
                <a:spcPct val="100000"/>
              </a:lnSpc>
              <a:spcBef>
                <a:spcPts val="95"/>
              </a:spcBef>
            </a:pPr>
            <a:r>
              <a:rPr sz="1400" spc="-5" dirty="0">
                <a:cs typeface="Arial"/>
              </a:rPr>
              <a:t>10</a:t>
            </a:r>
            <a:r>
              <a:rPr sz="1400" spc="-75" dirty="0">
                <a:cs typeface="Arial"/>
              </a:rPr>
              <a:t> </a:t>
            </a:r>
            <a:r>
              <a:rPr sz="1400" spc="-5" dirty="0">
                <a:cs typeface="Arial"/>
              </a:rPr>
              <a:t>M</a:t>
            </a:r>
            <a:r>
              <a:rPr lang="en-US" sz="1400" spc="-5" dirty="0">
                <a:cs typeface="Arial"/>
              </a:rPr>
              <a:t>os</a:t>
            </a:r>
            <a:endParaRPr sz="1400" dirty="0">
              <a:cs typeface="Arial"/>
            </a:endParaRPr>
          </a:p>
        </p:txBody>
      </p:sp>
      <p:sp>
        <p:nvSpPr>
          <p:cNvPr id="41" name="object 41"/>
          <p:cNvSpPr txBox="1"/>
          <p:nvPr/>
        </p:nvSpPr>
        <p:spPr>
          <a:xfrm>
            <a:off x="8345546" y="4627016"/>
            <a:ext cx="429895" cy="452120"/>
          </a:xfrm>
          <a:prstGeom prst="rect">
            <a:avLst/>
          </a:prstGeom>
        </p:spPr>
        <p:txBody>
          <a:bodyPr vert="horz" wrap="square" lIns="0" tIns="12065" rIns="0" bIns="0" rtlCol="0">
            <a:spAutoFit/>
          </a:bodyPr>
          <a:lstStyle/>
          <a:p>
            <a:pPr marL="12700">
              <a:lnSpc>
                <a:spcPct val="100000"/>
              </a:lnSpc>
              <a:spcBef>
                <a:spcPts val="95"/>
              </a:spcBef>
            </a:pPr>
            <a:r>
              <a:rPr sz="1400" spc="-5" dirty="0">
                <a:cs typeface="Arial"/>
              </a:rPr>
              <a:t>3-10</a:t>
            </a:r>
            <a:endParaRPr sz="1400" dirty="0">
              <a:cs typeface="Arial"/>
            </a:endParaRPr>
          </a:p>
          <a:p>
            <a:pPr marL="12700">
              <a:lnSpc>
                <a:spcPct val="100000"/>
              </a:lnSpc>
            </a:pPr>
            <a:r>
              <a:rPr sz="1400" spc="-5" dirty="0">
                <a:cs typeface="Arial"/>
              </a:rPr>
              <a:t>M</a:t>
            </a:r>
            <a:r>
              <a:rPr lang="en-US" sz="1400" spc="-5" dirty="0">
                <a:cs typeface="Arial"/>
              </a:rPr>
              <a:t>os</a:t>
            </a:r>
            <a:endParaRPr sz="1400" dirty="0">
              <a:cs typeface="Arial"/>
            </a:endParaRPr>
          </a:p>
        </p:txBody>
      </p:sp>
      <p:sp>
        <p:nvSpPr>
          <p:cNvPr id="42" name="object 42"/>
          <p:cNvSpPr txBox="1"/>
          <p:nvPr/>
        </p:nvSpPr>
        <p:spPr>
          <a:xfrm>
            <a:off x="8345546" y="5352693"/>
            <a:ext cx="429895" cy="452120"/>
          </a:xfrm>
          <a:prstGeom prst="rect">
            <a:avLst/>
          </a:prstGeom>
        </p:spPr>
        <p:txBody>
          <a:bodyPr vert="horz" wrap="square" lIns="0" tIns="12065" rIns="0" bIns="0" rtlCol="0">
            <a:spAutoFit/>
          </a:bodyPr>
          <a:lstStyle/>
          <a:p>
            <a:pPr algn="ctr">
              <a:lnSpc>
                <a:spcPct val="100000"/>
              </a:lnSpc>
              <a:spcBef>
                <a:spcPts val="95"/>
              </a:spcBef>
            </a:pPr>
            <a:r>
              <a:rPr sz="1400" spc="-5" dirty="0">
                <a:cs typeface="Arial"/>
              </a:rPr>
              <a:t>3-6</a:t>
            </a:r>
            <a:endParaRPr sz="1400" dirty="0">
              <a:cs typeface="Arial"/>
            </a:endParaRPr>
          </a:p>
          <a:p>
            <a:pPr algn="ctr">
              <a:lnSpc>
                <a:spcPct val="100000"/>
              </a:lnSpc>
            </a:pPr>
            <a:r>
              <a:rPr sz="1400" spc="-5" dirty="0">
                <a:cs typeface="Arial"/>
              </a:rPr>
              <a:t>M</a:t>
            </a:r>
            <a:r>
              <a:rPr lang="en-US" sz="1400" spc="-5" dirty="0">
                <a:cs typeface="Arial"/>
              </a:rPr>
              <a:t>os</a:t>
            </a:r>
            <a:endParaRPr sz="1400" dirty="0">
              <a:cs typeface="Arial"/>
            </a:endParaRPr>
          </a:p>
        </p:txBody>
      </p:sp>
      <p:sp>
        <p:nvSpPr>
          <p:cNvPr id="43" name="object 43"/>
          <p:cNvSpPr txBox="1"/>
          <p:nvPr/>
        </p:nvSpPr>
        <p:spPr>
          <a:xfrm>
            <a:off x="8177402" y="1704592"/>
            <a:ext cx="756285" cy="452120"/>
          </a:xfrm>
          <a:prstGeom prst="rect">
            <a:avLst/>
          </a:prstGeom>
        </p:spPr>
        <p:txBody>
          <a:bodyPr vert="horz" wrap="square" lIns="0" tIns="12065" rIns="0" bIns="0" rtlCol="0">
            <a:spAutoFit/>
          </a:bodyPr>
          <a:lstStyle/>
          <a:p>
            <a:pPr marL="12700" marR="5080" indent="59055">
              <a:lnSpc>
                <a:spcPct val="100000"/>
              </a:lnSpc>
              <a:spcBef>
                <a:spcPts val="95"/>
              </a:spcBef>
            </a:pPr>
            <a:r>
              <a:rPr sz="1400" b="1" spc="-5" dirty="0">
                <a:cs typeface="Arial"/>
              </a:rPr>
              <a:t>Course  </a:t>
            </a:r>
            <a:r>
              <a:rPr sz="1400" b="1" u="heavy" spc="-5" dirty="0">
                <a:uFill>
                  <a:solidFill>
                    <a:srgbClr val="000000"/>
                  </a:solidFill>
                </a:uFill>
                <a:cs typeface="Arial"/>
              </a:rPr>
              <a:t>Duration</a:t>
            </a:r>
            <a:endParaRPr sz="1400" dirty="0">
              <a:cs typeface="Arial"/>
            </a:endParaRPr>
          </a:p>
        </p:txBody>
      </p:sp>
      <p:sp>
        <p:nvSpPr>
          <p:cNvPr id="44" name="object 44"/>
          <p:cNvSpPr/>
          <p:nvPr/>
        </p:nvSpPr>
        <p:spPr>
          <a:xfrm>
            <a:off x="3388233" y="3886580"/>
            <a:ext cx="590550" cy="649224"/>
          </a:xfrm>
          <a:prstGeom prst="rect">
            <a:avLst/>
          </a:prstGeom>
          <a:blipFill>
            <a:blip r:embed="rId21" cstate="print"/>
            <a:stretch>
              <a:fillRect/>
            </a:stretch>
          </a:blipFill>
        </p:spPr>
        <p:txBody>
          <a:bodyPr wrap="square" lIns="0" tIns="0" rIns="0" bIns="0" rtlCol="0"/>
          <a:lstStyle/>
          <a:p>
            <a:endParaRPr/>
          </a:p>
        </p:txBody>
      </p:sp>
      <p:sp>
        <p:nvSpPr>
          <p:cNvPr id="45" name="object 45"/>
          <p:cNvSpPr txBox="1"/>
          <p:nvPr/>
        </p:nvSpPr>
        <p:spPr>
          <a:xfrm>
            <a:off x="192309" y="2734969"/>
            <a:ext cx="480059" cy="227626"/>
          </a:xfrm>
          <a:prstGeom prst="rect">
            <a:avLst/>
          </a:prstGeom>
        </p:spPr>
        <p:txBody>
          <a:bodyPr vert="horz" wrap="square" lIns="0" tIns="12065" rIns="0" bIns="0" rtlCol="0">
            <a:spAutoFit/>
          </a:bodyPr>
          <a:lstStyle/>
          <a:p>
            <a:pPr marL="12700">
              <a:lnSpc>
                <a:spcPct val="100000"/>
              </a:lnSpc>
              <a:spcBef>
                <a:spcPts val="95"/>
              </a:spcBef>
            </a:pPr>
            <a:r>
              <a:rPr sz="1400" spc="-5" dirty="0">
                <a:cs typeface="Arial"/>
              </a:rPr>
              <a:t>27-</a:t>
            </a:r>
            <a:r>
              <a:rPr sz="1400" spc="-10" dirty="0">
                <a:cs typeface="Arial"/>
              </a:rPr>
              <a:t>30</a:t>
            </a:r>
            <a:endParaRPr sz="1400" dirty="0">
              <a:cs typeface="Arial"/>
            </a:endParaRPr>
          </a:p>
        </p:txBody>
      </p:sp>
      <p:sp>
        <p:nvSpPr>
          <p:cNvPr id="46" name="object 46"/>
          <p:cNvSpPr/>
          <p:nvPr/>
        </p:nvSpPr>
        <p:spPr>
          <a:xfrm>
            <a:off x="5679566" y="4558665"/>
            <a:ext cx="813815" cy="649224"/>
          </a:xfrm>
          <a:prstGeom prst="rect">
            <a:avLst/>
          </a:prstGeom>
          <a:blipFill>
            <a:blip r:embed="rId22" cstate="print"/>
            <a:stretch>
              <a:fillRect/>
            </a:stretch>
          </a:blipFill>
        </p:spPr>
        <p:txBody>
          <a:bodyPr wrap="square" lIns="0" tIns="0" rIns="0" bIns="0" rtlCol="0"/>
          <a:lstStyle/>
          <a:p>
            <a:endParaRPr/>
          </a:p>
        </p:txBody>
      </p:sp>
      <p:sp>
        <p:nvSpPr>
          <p:cNvPr id="47" name="object 47"/>
          <p:cNvSpPr txBox="1"/>
          <p:nvPr/>
        </p:nvSpPr>
        <p:spPr>
          <a:xfrm>
            <a:off x="8325861" y="2527959"/>
            <a:ext cx="469265" cy="227626"/>
          </a:xfrm>
          <a:prstGeom prst="rect">
            <a:avLst/>
          </a:prstGeom>
        </p:spPr>
        <p:txBody>
          <a:bodyPr vert="horz" wrap="square" lIns="0" tIns="12065" rIns="0" bIns="0" rtlCol="0">
            <a:spAutoFit/>
          </a:bodyPr>
          <a:lstStyle/>
          <a:p>
            <a:pPr marL="12700">
              <a:lnSpc>
                <a:spcPct val="100000"/>
              </a:lnSpc>
              <a:spcBef>
                <a:spcPts val="95"/>
              </a:spcBef>
            </a:pPr>
            <a:r>
              <a:rPr sz="1400" spc="-5" dirty="0">
                <a:cs typeface="Arial"/>
              </a:rPr>
              <a:t>1</a:t>
            </a:r>
            <a:r>
              <a:rPr sz="1400" spc="-80" dirty="0">
                <a:cs typeface="Arial"/>
              </a:rPr>
              <a:t> </a:t>
            </a:r>
            <a:r>
              <a:rPr sz="1400" spc="-5" dirty="0" err="1">
                <a:cs typeface="Arial"/>
              </a:rPr>
              <a:t>W</a:t>
            </a:r>
            <a:r>
              <a:rPr lang="en-US" sz="1400" spc="-5" dirty="0" err="1">
                <a:cs typeface="Arial"/>
              </a:rPr>
              <a:t>k</a:t>
            </a:r>
            <a:endParaRPr sz="1400" dirty="0">
              <a:cs typeface="Arial"/>
            </a:endParaRPr>
          </a:p>
        </p:txBody>
      </p:sp>
      <p:sp>
        <p:nvSpPr>
          <p:cNvPr id="48" name="object 48"/>
          <p:cNvSpPr txBox="1"/>
          <p:nvPr/>
        </p:nvSpPr>
        <p:spPr>
          <a:xfrm>
            <a:off x="8325861" y="2954680"/>
            <a:ext cx="469265" cy="227626"/>
          </a:xfrm>
          <a:prstGeom prst="rect">
            <a:avLst/>
          </a:prstGeom>
        </p:spPr>
        <p:txBody>
          <a:bodyPr vert="horz" wrap="square" lIns="0" tIns="12065" rIns="0" bIns="0" rtlCol="0">
            <a:spAutoFit/>
          </a:bodyPr>
          <a:lstStyle/>
          <a:p>
            <a:pPr marL="12700">
              <a:lnSpc>
                <a:spcPct val="100000"/>
              </a:lnSpc>
              <a:spcBef>
                <a:spcPts val="95"/>
              </a:spcBef>
            </a:pPr>
            <a:r>
              <a:rPr sz="1400" spc="-5" dirty="0">
                <a:cs typeface="Arial"/>
              </a:rPr>
              <a:t>2</a:t>
            </a:r>
            <a:r>
              <a:rPr sz="1400" spc="-80" dirty="0">
                <a:cs typeface="Arial"/>
              </a:rPr>
              <a:t> </a:t>
            </a:r>
            <a:r>
              <a:rPr sz="1400" spc="-5" dirty="0" err="1">
                <a:cs typeface="Arial"/>
              </a:rPr>
              <a:t>W</a:t>
            </a:r>
            <a:r>
              <a:rPr lang="en-US" sz="1400" spc="-5" dirty="0" err="1">
                <a:cs typeface="Arial"/>
              </a:rPr>
              <a:t>ks</a:t>
            </a:r>
            <a:endParaRPr sz="1400" dirty="0">
              <a:cs typeface="Arial"/>
            </a:endParaRPr>
          </a:p>
        </p:txBody>
      </p:sp>
      <p:sp>
        <p:nvSpPr>
          <p:cNvPr id="49" name="object 49"/>
          <p:cNvSpPr txBox="1"/>
          <p:nvPr/>
        </p:nvSpPr>
        <p:spPr>
          <a:xfrm>
            <a:off x="1279905" y="1929086"/>
            <a:ext cx="459740" cy="227626"/>
          </a:xfrm>
          <a:prstGeom prst="rect">
            <a:avLst/>
          </a:prstGeom>
        </p:spPr>
        <p:txBody>
          <a:bodyPr vert="horz" wrap="square" lIns="0" tIns="12065" rIns="0" bIns="0" rtlCol="0">
            <a:spAutoFit/>
          </a:bodyPr>
          <a:lstStyle/>
          <a:p>
            <a:pPr marL="12700">
              <a:lnSpc>
                <a:spcPct val="100000"/>
              </a:lnSpc>
              <a:spcBef>
                <a:spcPts val="95"/>
              </a:spcBef>
            </a:pPr>
            <a:r>
              <a:rPr sz="1400" b="1" u="heavy" spc="-5">
                <a:uFill>
                  <a:solidFill>
                    <a:srgbClr val="000000"/>
                  </a:solidFill>
                </a:uFill>
                <a:cs typeface="Arial"/>
              </a:rPr>
              <a:t>Rank</a:t>
            </a:r>
            <a:endParaRPr sz="1400">
              <a:cs typeface="Arial"/>
            </a:endParaRPr>
          </a:p>
        </p:txBody>
      </p:sp>
      <p:sp>
        <p:nvSpPr>
          <p:cNvPr id="50" name="object 50"/>
          <p:cNvSpPr txBox="1"/>
          <p:nvPr/>
        </p:nvSpPr>
        <p:spPr>
          <a:xfrm>
            <a:off x="5464681" y="6488379"/>
            <a:ext cx="2057400" cy="234038"/>
          </a:xfrm>
          <a:prstGeom prst="rect">
            <a:avLst/>
          </a:prstGeom>
          <a:solidFill>
            <a:srgbClr val="FAC01E"/>
          </a:solidFill>
          <a:ln w="9905">
            <a:solidFill>
              <a:srgbClr val="000000"/>
            </a:solidFill>
          </a:ln>
        </p:spPr>
        <p:txBody>
          <a:bodyPr vert="horz" wrap="square" lIns="0" tIns="0" rIns="0" bIns="0" rtlCol="0" anchor="ctr">
            <a:spAutoFit/>
          </a:bodyPr>
          <a:lstStyle/>
          <a:p>
            <a:pPr marL="156845" algn="ctr">
              <a:lnSpc>
                <a:spcPts val="1800"/>
              </a:lnSpc>
            </a:pPr>
            <a:r>
              <a:rPr sz="1800" b="1" spc="-5" dirty="0">
                <a:cs typeface="Arial"/>
              </a:rPr>
              <a:t>Service</a:t>
            </a:r>
            <a:r>
              <a:rPr sz="1800" b="1" spc="-20" dirty="0">
                <a:cs typeface="Arial"/>
              </a:rPr>
              <a:t> </a:t>
            </a:r>
            <a:r>
              <a:rPr sz="1800" b="1" spc="-5" dirty="0">
                <a:cs typeface="Arial"/>
              </a:rPr>
              <a:t>Schools</a:t>
            </a:r>
            <a:endParaRPr sz="1800" dirty="0">
              <a:cs typeface="Arial"/>
            </a:endParaRPr>
          </a:p>
        </p:txBody>
      </p:sp>
      <p:sp>
        <p:nvSpPr>
          <p:cNvPr id="51" name="object 51"/>
          <p:cNvSpPr txBox="1"/>
          <p:nvPr/>
        </p:nvSpPr>
        <p:spPr>
          <a:xfrm>
            <a:off x="2646424" y="2576736"/>
            <a:ext cx="1491617" cy="399981"/>
          </a:xfrm>
          <a:prstGeom prst="rect">
            <a:avLst/>
          </a:prstGeom>
          <a:ln w="12953">
            <a:noFill/>
          </a:ln>
        </p:spPr>
        <p:txBody>
          <a:bodyPr vert="horz" wrap="square" lIns="0" tIns="38735" rIns="0" bIns="0" rtlCol="0">
            <a:spAutoFit/>
          </a:bodyPr>
          <a:lstStyle/>
          <a:p>
            <a:pPr marL="471170">
              <a:lnSpc>
                <a:spcPct val="100000"/>
              </a:lnSpc>
              <a:spcBef>
                <a:spcPts val="305"/>
              </a:spcBef>
            </a:pPr>
            <a:r>
              <a:rPr sz="1000" b="1" dirty="0">
                <a:solidFill>
                  <a:srgbClr val="FFFFFF"/>
                </a:solidFill>
                <a:cs typeface="Arial"/>
              </a:rPr>
              <a:t>PINNACLE</a:t>
            </a:r>
            <a:endParaRPr sz="1000" dirty="0">
              <a:cs typeface="Arial"/>
            </a:endParaRPr>
          </a:p>
          <a:p>
            <a:pPr marL="447040" marR="369570" algn="ctr">
              <a:lnSpc>
                <a:spcPct val="150000"/>
              </a:lnSpc>
            </a:pPr>
            <a:r>
              <a:rPr sz="1000" b="1" dirty="0">
                <a:solidFill>
                  <a:srgbClr val="FFFFFF"/>
                </a:solidFill>
                <a:cs typeface="Arial"/>
              </a:rPr>
              <a:t>&amp; KEY</a:t>
            </a:r>
            <a:r>
              <a:rPr sz="1000" b="1" spc="-5" dirty="0">
                <a:solidFill>
                  <a:srgbClr val="FFFFFF"/>
                </a:solidFill>
                <a:cs typeface="Arial"/>
              </a:rPr>
              <a:t>S</a:t>
            </a:r>
            <a:r>
              <a:rPr sz="1000" b="1" dirty="0">
                <a:solidFill>
                  <a:srgbClr val="FFFFFF"/>
                </a:solidFill>
                <a:cs typeface="Arial"/>
              </a:rPr>
              <a:t>TON</a:t>
            </a:r>
            <a:r>
              <a:rPr lang="en-US" sz="1000" b="1" dirty="0">
                <a:solidFill>
                  <a:srgbClr val="FFFFFF"/>
                </a:solidFill>
                <a:cs typeface="Arial"/>
              </a:rPr>
              <a:t>E</a:t>
            </a:r>
          </a:p>
        </p:txBody>
      </p:sp>
      <p:graphicFrame>
        <p:nvGraphicFramePr>
          <p:cNvPr id="52" name="object 52"/>
          <p:cNvGraphicFramePr>
            <a:graphicFrameLocks noGrp="1"/>
          </p:cNvGraphicFramePr>
          <p:nvPr>
            <p:extLst>
              <p:ext uri="{D42A27DB-BD31-4B8C-83A1-F6EECF244321}">
                <p14:modId xmlns:p14="http://schemas.microsoft.com/office/powerpoint/2010/main" val="319805661"/>
              </p:ext>
            </p:extLst>
          </p:nvPr>
        </p:nvGraphicFramePr>
        <p:xfrm>
          <a:off x="1905761" y="3880103"/>
          <a:ext cx="6275066" cy="2005200"/>
        </p:xfrm>
        <a:graphic>
          <a:graphicData uri="http://schemas.openxmlformats.org/drawingml/2006/table">
            <a:tbl>
              <a:tblPr firstRow="1" bandRow="1">
                <a:tableStyleId>{2D5ABB26-0587-4C30-8999-92F81FD0307C}</a:tableStyleId>
              </a:tblPr>
              <a:tblGrid>
                <a:gridCol w="608330">
                  <a:extLst>
                    <a:ext uri="{9D8B030D-6E8A-4147-A177-3AD203B41FA5}">
                      <a16:colId xmlns:a16="http://schemas.microsoft.com/office/drawing/2014/main" val="20000"/>
                    </a:ext>
                  </a:extLst>
                </a:gridCol>
                <a:gridCol w="858519">
                  <a:extLst>
                    <a:ext uri="{9D8B030D-6E8A-4147-A177-3AD203B41FA5}">
                      <a16:colId xmlns:a16="http://schemas.microsoft.com/office/drawing/2014/main" val="20001"/>
                    </a:ext>
                  </a:extLst>
                </a:gridCol>
                <a:gridCol w="610869">
                  <a:extLst>
                    <a:ext uri="{9D8B030D-6E8A-4147-A177-3AD203B41FA5}">
                      <a16:colId xmlns:a16="http://schemas.microsoft.com/office/drawing/2014/main" val="20002"/>
                    </a:ext>
                  </a:extLst>
                </a:gridCol>
                <a:gridCol w="834390">
                  <a:extLst>
                    <a:ext uri="{9D8B030D-6E8A-4147-A177-3AD203B41FA5}">
                      <a16:colId xmlns:a16="http://schemas.microsoft.com/office/drawing/2014/main" val="20003"/>
                    </a:ext>
                  </a:extLst>
                </a:gridCol>
                <a:gridCol w="840739">
                  <a:extLst>
                    <a:ext uri="{9D8B030D-6E8A-4147-A177-3AD203B41FA5}">
                      <a16:colId xmlns:a16="http://schemas.microsoft.com/office/drawing/2014/main" val="20004"/>
                    </a:ext>
                  </a:extLst>
                </a:gridCol>
                <a:gridCol w="847725">
                  <a:extLst>
                    <a:ext uri="{9D8B030D-6E8A-4147-A177-3AD203B41FA5}">
                      <a16:colId xmlns:a16="http://schemas.microsoft.com/office/drawing/2014/main" val="20005"/>
                    </a:ext>
                  </a:extLst>
                </a:gridCol>
                <a:gridCol w="847089">
                  <a:extLst>
                    <a:ext uri="{9D8B030D-6E8A-4147-A177-3AD203B41FA5}">
                      <a16:colId xmlns:a16="http://schemas.microsoft.com/office/drawing/2014/main" val="20006"/>
                    </a:ext>
                  </a:extLst>
                </a:gridCol>
                <a:gridCol w="827405">
                  <a:extLst>
                    <a:ext uri="{9D8B030D-6E8A-4147-A177-3AD203B41FA5}">
                      <a16:colId xmlns:a16="http://schemas.microsoft.com/office/drawing/2014/main" val="20007"/>
                    </a:ext>
                  </a:extLst>
                </a:gridCol>
              </a:tblGrid>
              <a:tr h="649224">
                <a:tc>
                  <a:txBody>
                    <a:bodyPr/>
                    <a:lstStyle/>
                    <a:p>
                      <a:pPr>
                        <a:lnSpc>
                          <a:spcPct val="100000"/>
                        </a:lnSpc>
                        <a:spcBef>
                          <a:spcPts val="55"/>
                        </a:spcBef>
                      </a:pPr>
                      <a:endParaRPr sz="750" dirty="0">
                        <a:latin typeface="Times New Roman"/>
                        <a:cs typeface="Times New Roman"/>
                      </a:endParaRPr>
                    </a:p>
                    <a:p>
                      <a:pPr marL="6985" marR="6350" algn="ctr">
                        <a:lnSpc>
                          <a:spcPct val="100000"/>
                        </a:lnSpc>
                      </a:pPr>
                      <a:r>
                        <a:rPr lang="en-US" sz="900" b="1" dirty="0">
                          <a:solidFill>
                            <a:srgbClr val="FFFFFF"/>
                          </a:solidFill>
                          <a:latin typeface="+mn-lt"/>
                          <a:cs typeface="Arial"/>
                        </a:rPr>
                        <a:t>National War College</a:t>
                      </a:r>
                      <a:endParaRPr sz="900" dirty="0">
                        <a:latin typeface="+mn-lt"/>
                        <a:cs typeface="Arial"/>
                      </a:endParaRPr>
                    </a:p>
                  </a:txBody>
                  <a:tcPr marL="0" marR="0" marT="698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spcBef>
                          <a:spcPts val="15"/>
                        </a:spcBef>
                      </a:pPr>
                      <a:endParaRPr sz="1250">
                        <a:latin typeface="Times New Roman"/>
                        <a:cs typeface="Times New Roman"/>
                      </a:endParaRPr>
                    </a:p>
                    <a:p>
                      <a:pPr marL="183515" marR="46990" indent="-161925">
                        <a:lnSpc>
                          <a:spcPct val="100000"/>
                        </a:lnSpc>
                      </a:pPr>
                      <a:r>
                        <a:rPr sz="900" b="1">
                          <a:solidFill>
                            <a:srgbClr val="FFFFFF"/>
                          </a:solidFill>
                          <a:latin typeface="Arial"/>
                          <a:cs typeface="Arial"/>
                        </a:rPr>
                        <a:t>EISENHOWER  </a:t>
                      </a:r>
                      <a:r>
                        <a:rPr sz="900" b="1" spc="-5">
                          <a:solidFill>
                            <a:srgbClr val="FFFFFF"/>
                          </a:solidFill>
                          <a:latin typeface="Arial"/>
                          <a:cs typeface="Arial"/>
                        </a:rPr>
                        <a:t>SCHOOL</a:t>
                      </a:r>
                      <a:endParaRPr sz="900">
                        <a:latin typeface="Arial"/>
                        <a:cs typeface="Arial"/>
                      </a:endParaRPr>
                    </a:p>
                  </a:txBody>
                  <a:tcPr marL="0" marR="0" marT="190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26034" marR="22860" algn="ctr">
                        <a:lnSpc>
                          <a:spcPct val="80000"/>
                        </a:lnSpc>
                        <a:spcBef>
                          <a:spcPts val="825"/>
                        </a:spcBef>
                      </a:pPr>
                      <a:r>
                        <a:rPr lang="en-US" sz="900" b="1" dirty="0">
                          <a:solidFill>
                            <a:srgbClr val="FFFFFF"/>
                          </a:solidFill>
                          <a:latin typeface="+mn-lt"/>
                          <a:cs typeface="Arial"/>
                        </a:rPr>
                        <a:t>College of Int’l Security Affairs</a:t>
                      </a:r>
                      <a:endParaRPr sz="900" dirty="0">
                        <a:latin typeface="+mn-lt"/>
                        <a:cs typeface="Arial"/>
                      </a:endParaRPr>
                    </a:p>
                  </a:txBody>
                  <a:tcPr marL="0" marR="0" marT="10477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136525" marR="135890" algn="ctr">
                        <a:lnSpc>
                          <a:spcPts val="860"/>
                        </a:lnSpc>
                        <a:spcBef>
                          <a:spcPts val="875"/>
                        </a:spcBef>
                      </a:pPr>
                      <a:r>
                        <a:rPr sz="900" b="1" dirty="0">
                          <a:solidFill>
                            <a:srgbClr val="FFFFFF"/>
                          </a:solidFill>
                          <a:latin typeface="Arial"/>
                          <a:cs typeface="Arial"/>
                        </a:rPr>
                        <a:t>COLLEGE  OF INFO  </a:t>
                      </a:r>
                      <a:r>
                        <a:rPr sz="900" b="1" spc="-15" dirty="0">
                          <a:solidFill>
                            <a:srgbClr val="FFFFFF"/>
                          </a:solidFill>
                          <a:latin typeface="Arial"/>
                          <a:cs typeface="Arial"/>
                        </a:rPr>
                        <a:t>AND</a:t>
                      </a:r>
                      <a:endParaRPr sz="900" dirty="0">
                        <a:latin typeface="Arial"/>
                        <a:cs typeface="Arial"/>
                      </a:endParaRPr>
                    </a:p>
                    <a:p>
                      <a:pPr algn="ctr">
                        <a:lnSpc>
                          <a:spcPts val="880"/>
                        </a:lnSpc>
                      </a:pPr>
                      <a:r>
                        <a:rPr sz="900" b="1" spc="-5" dirty="0">
                          <a:solidFill>
                            <a:srgbClr val="FFFFFF"/>
                          </a:solidFill>
                          <a:latin typeface="Arial"/>
                          <a:cs typeface="Arial"/>
                        </a:rPr>
                        <a:t>CYBERSPACE</a:t>
                      </a:r>
                      <a:endParaRPr sz="900" dirty="0">
                        <a:latin typeface="Arial"/>
                        <a:cs typeface="Arial"/>
                      </a:endParaRPr>
                    </a:p>
                  </a:txBody>
                  <a:tcPr marL="0" marR="0" marT="11112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137160" marR="141605" indent="-635" algn="ctr">
                        <a:lnSpc>
                          <a:spcPct val="100000"/>
                        </a:lnSpc>
                        <a:spcBef>
                          <a:spcPts val="5"/>
                        </a:spcBef>
                      </a:pPr>
                      <a:endParaRPr lang="en-US" sz="900" b="1" spc="-10" dirty="0">
                        <a:solidFill>
                          <a:srgbClr val="FFFFFF"/>
                        </a:solidFill>
                        <a:latin typeface="+mn-lt"/>
                        <a:cs typeface="Arial"/>
                      </a:endParaRPr>
                    </a:p>
                    <a:p>
                      <a:pPr marL="137160" marR="141605" indent="-635" algn="ctr">
                        <a:lnSpc>
                          <a:spcPct val="100000"/>
                        </a:lnSpc>
                        <a:spcBef>
                          <a:spcPts val="5"/>
                        </a:spcBef>
                      </a:pPr>
                      <a:r>
                        <a:rPr lang="en-US" sz="900" b="1" spc="-10" dirty="0">
                          <a:solidFill>
                            <a:srgbClr val="FFFFFF"/>
                          </a:solidFill>
                          <a:latin typeface="+mn-lt"/>
                          <a:cs typeface="Arial"/>
                        </a:rPr>
                        <a:t>Marine Corps War College</a:t>
                      </a:r>
                      <a:endParaRPr sz="900" dirty="0">
                        <a:latin typeface="+mn-lt"/>
                        <a:cs typeface="Arial"/>
                      </a:endParaRPr>
                    </a:p>
                  </a:txBody>
                  <a:tcPr marL="0" marR="0" marT="317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spcBef>
                          <a:spcPts val="30"/>
                        </a:spcBef>
                      </a:pPr>
                      <a:endParaRPr sz="900" dirty="0">
                        <a:latin typeface="+mn-lt"/>
                        <a:cs typeface="Times New Roman"/>
                      </a:endParaRPr>
                    </a:p>
                    <a:p>
                      <a:pPr marL="0" marR="124460" indent="0" algn="ctr">
                        <a:lnSpc>
                          <a:spcPct val="100000"/>
                        </a:lnSpc>
                      </a:pPr>
                      <a:r>
                        <a:rPr lang="en-US" sz="900" b="1" dirty="0">
                          <a:solidFill>
                            <a:srgbClr val="FFFFFF"/>
                          </a:solidFill>
                          <a:latin typeface="+mn-lt"/>
                          <a:cs typeface="Arial"/>
                        </a:rPr>
                        <a:t>   US Naval  War College</a:t>
                      </a:r>
                      <a:endParaRPr sz="900" dirty="0">
                        <a:latin typeface="+mn-lt"/>
                        <a:cs typeface="Arial"/>
                      </a:endParaRPr>
                    </a:p>
                  </a:txBody>
                  <a:tcPr marL="0" marR="0" marT="381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900" dirty="0">
                        <a:latin typeface="+mn-lt"/>
                        <a:cs typeface="Times New Roman"/>
                      </a:endParaRPr>
                    </a:p>
                    <a:p>
                      <a:pPr marL="91440" marR="315595" indent="0" algn="ctr">
                        <a:lnSpc>
                          <a:spcPct val="100000"/>
                        </a:lnSpc>
                      </a:pPr>
                      <a:r>
                        <a:rPr lang="en-US" sz="900" b="1" spc="-10" dirty="0">
                          <a:solidFill>
                            <a:srgbClr val="FFFFFF"/>
                          </a:solidFill>
                          <a:latin typeface="+mn-lt"/>
                          <a:cs typeface="Arial"/>
                        </a:rPr>
                        <a:t>Air War College</a:t>
                      </a:r>
                      <a:endParaRPr sz="900" dirty="0">
                        <a:latin typeface="+mn-lt"/>
                        <a:cs typeface="Arial"/>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spcBef>
                          <a:spcPts val="55"/>
                        </a:spcBef>
                      </a:pPr>
                      <a:endParaRPr sz="750" dirty="0">
                        <a:latin typeface="Times New Roman"/>
                        <a:cs typeface="Times New Roman"/>
                      </a:endParaRPr>
                    </a:p>
                    <a:p>
                      <a:pPr marL="142240" marR="123189" indent="-635" algn="ctr">
                        <a:lnSpc>
                          <a:spcPct val="100000"/>
                        </a:lnSpc>
                      </a:pPr>
                      <a:r>
                        <a:rPr lang="en-US" sz="900" b="1" spc="-10" dirty="0">
                          <a:solidFill>
                            <a:srgbClr val="FFFFFF"/>
                          </a:solidFill>
                          <a:latin typeface="+mn-lt"/>
                          <a:cs typeface="Arial"/>
                        </a:rPr>
                        <a:t>Army War College</a:t>
                      </a:r>
                      <a:endParaRPr sz="900" dirty="0">
                        <a:latin typeface="+mn-lt"/>
                        <a:cs typeface="Arial"/>
                      </a:endParaRPr>
                    </a:p>
                  </a:txBody>
                  <a:tcPr marL="0" marR="0" marT="698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0"/>
                  </a:ext>
                </a:extLst>
              </a:tr>
              <a:tr h="691133">
                <a:tc gridSpan="4">
                  <a:txBody>
                    <a:bodyPr/>
                    <a:lstStyle/>
                    <a:p>
                      <a:pPr algn="ctr">
                        <a:lnSpc>
                          <a:spcPct val="100000"/>
                        </a:lnSpc>
                        <a:spcBef>
                          <a:spcPts val="25"/>
                        </a:spcBef>
                      </a:pPr>
                      <a:endParaRPr lang="en-US" sz="800" dirty="0">
                        <a:latin typeface="+mn-lt"/>
                        <a:cs typeface="Times New Roman"/>
                      </a:endParaRPr>
                    </a:p>
                    <a:p>
                      <a:pPr algn="ctr">
                        <a:lnSpc>
                          <a:spcPct val="100000"/>
                        </a:lnSpc>
                        <a:spcBef>
                          <a:spcPts val="25"/>
                        </a:spcBef>
                      </a:pPr>
                      <a:endParaRPr sz="800" dirty="0">
                        <a:latin typeface="+mn-lt"/>
                        <a:cs typeface="Times New Roman"/>
                      </a:endParaRPr>
                    </a:p>
                    <a:p>
                      <a:pPr marL="952500" marR="890269" indent="60960" algn="ctr">
                        <a:lnSpc>
                          <a:spcPct val="100000"/>
                        </a:lnSpc>
                      </a:pPr>
                      <a:r>
                        <a:rPr lang="en-US" sz="900" b="1" dirty="0">
                          <a:solidFill>
                            <a:srgbClr val="FFFFFF"/>
                          </a:solidFill>
                          <a:latin typeface="+mn-lt"/>
                          <a:cs typeface="Arial"/>
                        </a:rPr>
                        <a:t>Joint Forces Staff College</a:t>
                      </a:r>
                      <a:endParaRPr sz="900" dirty="0">
                        <a:latin typeface="+mn-lt"/>
                        <a:cs typeface="Arial"/>
                      </a:endParaRPr>
                    </a:p>
                  </a:txBody>
                  <a:tcPr marL="0" marR="0" marT="3175" marB="0">
                    <a:lnR w="19050">
                      <a:solidFill>
                        <a:srgbClr val="000000"/>
                      </a:solidFill>
                      <a:prstDash val="solid"/>
                    </a:lnR>
                    <a:lnT w="19050">
                      <a:solidFill>
                        <a:srgbClr val="000000"/>
                      </a:solidFill>
                      <a:prstDash val="solid"/>
                    </a:lnT>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a:txBody>
                    <a:bodyPr/>
                    <a:lstStyle/>
                    <a:p>
                      <a:pPr marL="93345" marR="93980" indent="635" algn="ctr">
                        <a:lnSpc>
                          <a:spcPct val="80000"/>
                        </a:lnSpc>
                        <a:spcBef>
                          <a:spcPts val="610"/>
                        </a:spcBef>
                      </a:pPr>
                      <a:r>
                        <a:rPr lang="en-US" sz="900" b="1" spc="-10" dirty="0">
                          <a:solidFill>
                            <a:srgbClr val="FFFFFF"/>
                          </a:solidFill>
                          <a:latin typeface="+mn-lt"/>
                          <a:cs typeface="Arial"/>
                        </a:rPr>
                        <a:t>Marine Corps Command and Staff College</a:t>
                      </a:r>
                      <a:endParaRPr sz="900" dirty="0">
                        <a:latin typeface="+mn-lt"/>
                        <a:cs typeface="Arial"/>
                      </a:endParaRPr>
                    </a:p>
                  </a:txBody>
                  <a:tcPr marL="0" marR="0" marT="7747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spcBef>
                          <a:spcPts val="50"/>
                        </a:spcBef>
                      </a:pPr>
                      <a:endParaRPr sz="900" dirty="0">
                        <a:latin typeface="+mn-lt"/>
                        <a:cs typeface="Times New Roman"/>
                      </a:endParaRPr>
                    </a:p>
                    <a:p>
                      <a:pPr marL="93345" marR="101600" indent="1270" algn="ctr">
                        <a:lnSpc>
                          <a:spcPct val="80000"/>
                        </a:lnSpc>
                      </a:pPr>
                      <a:r>
                        <a:rPr lang="en-US" sz="900" b="1" spc="-10" dirty="0">
                          <a:solidFill>
                            <a:srgbClr val="FFFFFF"/>
                          </a:solidFill>
                          <a:latin typeface="+mn-lt"/>
                          <a:cs typeface="Arial"/>
                        </a:rPr>
                        <a:t>Navy Command and Staff College</a:t>
                      </a:r>
                      <a:endParaRPr sz="900" dirty="0">
                        <a:latin typeface="+mn-lt"/>
                        <a:cs typeface="Arial"/>
                      </a:endParaRPr>
                    </a:p>
                  </a:txBody>
                  <a:tcPr marL="0" marR="0" marT="635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111125" marR="121285" algn="ctr">
                        <a:lnSpc>
                          <a:spcPct val="80000"/>
                        </a:lnSpc>
                        <a:spcBef>
                          <a:spcPts val="640"/>
                        </a:spcBef>
                      </a:pPr>
                      <a:r>
                        <a:rPr lang="en-US" sz="900" b="1" spc="-10" dirty="0">
                          <a:solidFill>
                            <a:srgbClr val="FFFFFF"/>
                          </a:solidFill>
                          <a:latin typeface="+mn-lt"/>
                          <a:cs typeface="Arial"/>
                        </a:rPr>
                        <a:t>Air Command and Staff College</a:t>
                      </a:r>
                      <a:endParaRPr sz="900" dirty="0">
                        <a:latin typeface="+mn-lt"/>
                        <a:cs typeface="Arial"/>
                      </a:endParaRPr>
                    </a:p>
                  </a:txBody>
                  <a:tcPr marL="0" marR="0" marT="8128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96520" marR="94615" algn="ctr">
                        <a:lnSpc>
                          <a:spcPct val="100000"/>
                        </a:lnSpc>
                        <a:spcBef>
                          <a:spcPts val="725"/>
                        </a:spcBef>
                      </a:pPr>
                      <a:r>
                        <a:rPr lang="en-US" sz="900" b="1" spc="-10" dirty="0">
                          <a:solidFill>
                            <a:srgbClr val="FFFFFF"/>
                          </a:solidFill>
                          <a:latin typeface="+mn-lt"/>
                          <a:cs typeface="Arial"/>
                        </a:rPr>
                        <a:t>Army Command and General Staff College</a:t>
                      </a:r>
                      <a:endParaRPr sz="900" dirty="0">
                        <a:latin typeface="+mn-lt"/>
                        <a:cs typeface="Arial"/>
                      </a:endParaRPr>
                    </a:p>
                  </a:txBody>
                  <a:tcPr marL="0" marR="0" marT="9207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1"/>
                  </a:ext>
                </a:extLst>
              </a:tr>
              <a:tr h="160318">
                <a:tc gridSpan="4">
                  <a:txBody>
                    <a:bodyPr/>
                    <a:lstStyle/>
                    <a:p>
                      <a:pPr>
                        <a:lnSpc>
                          <a:spcPct val="100000"/>
                        </a:lnSpc>
                      </a:pPr>
                      <a:endParaRPr sz="900" dirty="0">
                        <a:latin typeface="Times New Roman"/>
                        <a:cs typeface="Times New Roman"/>
                      </a:endParaRPr>
                    </a:p>
                  </a:txBody>
                  <a:tcPr marL="0" marR="0" marT="0" marB="0">
                    <a:lnR w="19050">
                      <a:solidFill>
                        <a:srgbClr val="000000"/>
                      </a:solidFill>
                      <a:prstDash val="solid"/>
                    </a:lnR>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a:txBody>
                    <a:bodyPr/>
                    <a:lstStyle/>
                    <a:p>
                      <a:pPr marL="2540" algn="ctr">
                        <a:lnSpc>
                          <a:spcPts val="905"/>
                        </a:lnSpc>
                        <a:spcBef>
                          <a:spcPts val="259"/>
                        </a:spcBef>
                      </a:pPr>
                      <a:endParaRPr sz="900" dirty="0">
                        <a:latin typeface="+mn-lt"/>
                        <a:cs typeface="Arial"/>
                      </a:endParaRPr>
                    </a:p>
                  </a:txBody>
                  <a:tcPr marL="0" marR="0" marT="33019" marB="0">
                    <a:lnL w="19050">
                      <a:solidFill>
                        <a:srgbClr val="000000"/>
                      </a:solidFill>
                      <a:prstDash val="solid"/>
                    </a:lnL>
                    <a:lnR w="19050">
                      <a:solidFill>
                        <a:srgbClr val="000000"/>
                      </a:solidFill>
                      <a:prstDash val="solid"/>
                    </a:lnR>
                    <a:lnT w="19050">
                      <a:solidFill>
                        <a:srgbClr val="000000"/>
                      </a:solidFill>
                      <a:prstDash val="solid"/>
                    </a:lnT>
                  </a:tcPr>
                </a:tc>
                <a:tc rowSpan="4">
                  <a:txBody>
                    <a:bodyPr/>
                    <a:lstStyle/>
                    <a:p>
                      <a:pPr marL="56515" marR="38100" indent="-635" algn="ctr">
                        <a:lnSpc>
                          <a:spcPts val="770"/>
                        </a:lnSpc>
                        <a:spcBef>
                          <a:spcPts val="760"/>
                        </a:spcBef>
                      </a:pPr>
                      <a:r>
                        <a:rPr lang="en-US" sz="900" b="1" spc="-10" dirty="0">
                          <a:solidFill>
                            <a:srgbClr val="FFFFFF"/>
                          </a:solidFill>
                          <a:latin typeface="+mn-lt"/>
                          <a:cs typeface="Arial"/>
                        </a:rPr>
                        <a:t>Navy Schools for Surface, Submarine, or Aviation</a:t>
                      </a:r>
                      <a:endParaRPr sz="900" dirty="0">
                        <a:latin typeface="+mn-lt"/>
                        <a:cs typeface="Arial"/>
                      </a:endParaRPr>
                    </a:p>
                  </a:txBody>
                  <a:tcPr marL="0" marR="0" marT="9652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rowSpan="4">
                  <a:txBody>
                    <a:bodyPr/>
                    <a:lstStyle/>
                    <a:p>
                      <a:pPr>
                        <a:lnSpc>
                          <a:spcPct val="100000"/>
                        </a:lnSpc>
                        <a:spcBef>
                          <a:spcPts val="35"/>
                        </a:spcBef>
                      </a:pPr>
                      <a:endParaRPr sz="900" dirty="0">
                        <a:latin typeface="+mn-lt"/>
                        <a:cs typeface="Times New Roman"/>
                      </a:endParaRPr>
                    </a:p>
                    <a:p>
                      <a:pPr marL="78105" marR="97790" indent="-1270" algn="ctr">
                        <a:lnSpc>
                          <a:spcPct val="80000"/>
                        </a:lnSpc>
                        <a:spcBef>
                          <a:spcPts val="5"/>
                        </a:spcBef>
                      </a:pPr>
                      <a:r>
                        <a:rPr lang="en-US" sz="900" b="1" spc="-10" dirty="0">
                          <a:solidFill>
                            <a:srgbClr val="FFFFFF"/>
                          </a:solidFill>
                          <a:latin typeface="+mn-lt"/>
                          <a:cs typeface="Arial"/>
                        </a:rPr>
                        <a:t>Air Force Squadron Officer School</a:t>
                      </a:r>
                      <a:endParaRPr sz="900" dirty="0">
                        <a:latin typeface="+mn-lt"/>
                        <a:cs typeface="Arial"/>
                      </a:endParaRPr>
                    </a:p>
                  </a:txBody>
                  <a:tcPr marL="0" marR="0" marT="444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9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tcPr>
                </a:tc>
                <a:extLst>
                  <a:ext uri="{0D108BD9-81ED-4DB2-BD59-A6C34878D82A}">
                    <a16:rowId xmlns:a16="http://schemas.microsoft.com/office/drawing/2014/main" val="10002"/>
                  </a:ext>
                </a:extLst>
              </a:tr>
              <a:tr h="123525">
                <a:tc gridSpan="4">
                  <a:txBody>
                    <a:bodyPr/>
                    <a:lstStyle/>
                    <a:p>
                      <a:pPr>
                        <a:lnSpc>
                          <a:spcPct val="100000"/>
                        </a:lnSpc>
                      </a:pPr>
                      <a:endParaRPr sz="600">
                        <a:latin typeface="Times New Roman"/>
                        <a:cs typeface="Times New Roman"/>
                      </a:endParaRPr>
                    </a:p>
                  </a:txBody>
                  <a:tcPr marL="0" marR="0" marT="0" marB="0">
                    <a:lnR w="19050">
                      <a:solidFill>
                        <a:srgbClr val="000000"/>
                      </a:solidFill>
                      <a:prstDash val="solid"/>
                    </a:lnR>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a:txBody>
                    <a:bodyPr/>
                    <a:lstStyle/>
                    <a:p>
                      <a:pPr marL="2540" algn="ctr">
                        <a:lnSpc>
                          <a:spcPts val="875"/>
                        </a:lnSpc>
                      </a:pPr>
                      <a:r>
                        <a:rPr lang="en-US" sz="900" b="1" spc="-5" dirty="0">
                          <a:solidFill>
                            <a:srgbClr val="FFFFFF"/>
                          </a:solidFill>
                          <a:latin typeface="+mn-lt"/>
                          <a:cs typeface="Arial"/>
                        </a:rPr>
                        <a:t>Marine Corps</a:t>
                      </a:r>
                      <a:endParaRPr sz="900" dirty="0">
                        <a:latin typeface="+mn-lt"/>
                        <a:cs typeface="Arial"/>
                      </a:endParaRPr>
                    </a:p>
                  </a:txBody>
                  <a:tcPr marL="0" marR="0" marT="0" marB="0">
                    <a:lnL w="19050">
                      <a:solidFill>
                        <a:srgbClr val="000000"/>
                      </a:solidFill>
                      <a:prstDash val="solid"/>
                    </a:lnL>
                    <a:lnR w="19050">
                      <a:solidFill>
                        <a:srgbClr val="000000"/>
                      </a:solidFill>
                      <a:prstDash val="solid"/>
                    </a:lnR>
                  </a:tcPr>
                </a:tc>
                <a:tc vMerge="1">
                  <a:txBody>
                    <a:bodyPr/>
                    <a:lstStyle/>
                    <a:p>
                      <a:endParaRPr/>
                    </a:p>
                  </a:txBody>
                  <a:tcPr marL="0" marR="0" marT="9652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vMerge="1">
                  <a:txBody>
                    <a:bodyPr/>
                    <a:lstStyle/>
                    <a:p>
                      <a:endParaRPr/>
                    </a:p>
                  </a:txBody>
                  <a:tcPr marL="0" marR="0" marT="444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261620" algn="l">
                        <a:lnSpc>
                          <a:spcPts val="875"/>
                        </a:lnSpc>
                      </a:pPr>
                      <a:r>
                        <a:rPr lang="en-US" sz="900" b="1" spc="-10" dirty="0">
                          <a:solidFill>
                            <a:srgbClr val="FFFFFF"/>
                          </a:solidFill>
                          <a:latin typeface="+mn-lt"/>
                          <a:cs typeface="Arial"/>
                        </a:rPr>
                        <a:t>Army</a:t>
                      </a:r>
                      <a:endParaRPr sz="900" dirty="0">
                        <a:latin typeface="+mn-lt"/>
                        <a:cs typeface="Arial"/>
                      </a:endParaRPr>
                    </a:p>
                  </a:txBody>
                  <a:tcPr marL="0" marR="0" marT="0" marB="0">
                    <a:lnL w="19050">
                      <a:solidFill>
                        <a:srgbClr val="000000"/>
                      </a:solidFill>
                      <a:prstDash val="solid"/>
                    </a:lnL>
                    <a:lnR w="19050">
                      <a:solidFill>
                        <a:srgbClr val="000000"/>
                      </a:solidFill>
                      <a:prstDash val="solid"/>
                    </a:lnR>
                  </a:tcPr>
                </a:tc>
                <a:extLst>
                  <a:ext uri="{0D108BD9-81ED-4DB2-BD59-A6C34878D82A}">
                    <a16:rowId xmlns:a16="http://schemas.microsoft.com/office/drawing/2014/main" val="10003"/>
                  </a:ext>
                </a:extLst>
              </a:tr>
              <a:tr h="242234">
                <a:tc gridSpan="4">
                  <a:txBody>
                    <a:bodyPr/>
                    <a:lstStyle/>
                    <a:p>
                      <a:pPr>
                        <a:lnSpc>
                          <a:spcPct val="100000"/>
                        </a:lnSpc>
                      </a:pPr>
                      <a:endParaRPr sz="1100" dirty="0">
                        <a:latin typeface="Times New Roman"/>
                        <a:cs typeface="Times New Roman"/>
                      </a:endParaRPr>
                    </a:p>
                  </a:txBody>
                  <a:tcPr marL="0" marR="0" marT="0" marB="0">
                    <a:lnR w="19050">
                      <a:solidFill>
                        <a:srgbClr val="000000"/>
                      </a:solidFill>
                      <a:prstDash val="solid"/>
                    </a:lnR>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a:txBody>
                    <a:bodyPr/>
                    <a:lstStyle/>
                    <a:p>
                      <a:pPr marL="1905" algn="ctr">
                        <a:lnSpc>
                          <a:spcPts val="905"/>
                        </a:lnSpc>
                      </a:pPr>
                      <a:r>
                        <a:rPr lang="en-US" sz="900" b="1" dirty="0">
                          <a:solidFill>
                            <a:srgbClr val="FFFFFF"/>
                          </a:solidFill>
                          <a:latin typeface="+mn-lt"/>
                          <a:cs typeface="Arial"/>
                        </a:rPr>
                        <a:t>Expeditionary</a:t>
                      </a:r>
                      <a:endParaRPr sz="900" dirty="0">
                        <a:latin typeface="+mn-lt"/>
                        <a:cs typeface="Arial"/>
                      </a:endParaRPr>
                    </a:p>
                    <a:p>
                      <a:pPr marL="1270" algn="ctr">
                        <a:lnSpc>
                          <a:spcPts val="905"/>
                        </a:lnSpc>
                      </a:pPr>
                      <a:r>
                        <a:rPr lang="en-US" sz="900" b="1" spc="-10" dirty="0">
                          <a:solidFill>
                            <a:srgbClr val="FFFFFF"/>
                          </a:solidFill>
                          <a:latin typeface="+mn-lt"/>
                          <a:cs typeface="Arial"/>
                        </a:rPr>
                        <a:t>Warfare</a:t>
                      </a:r>
                      <a:endParaRPr sz="900" dirty="0">
                        <a:latin typeface="+mn-lt"/>
                        <a:cs typeface="Arial"/>
                      </a:endParaRPr>
                    </a:p>
                  </a:txBody>
                  <a:tcPr marL="0" marR="0" marT="0" marB="0">
                    <a:lnL w="19050">
                      <a:solidFill>
                        <a:srgbClr val="000000"/>
                      </a:solidFill>
                      <a:prstDash val="solid"/>
                    </a:lnL>
                    <a:lnR w="19050">
                      <a:solidFill>
                        <a:srgbClr val="000000"/>
                      </a:solidFill>
                      <a:prstDash val="solid"/>
                    </a:lnR>
                  </a:tcPr>
                </a:tc>
                <a:tc vMerge="1">
                  <a:txBody>
                    <a:bodyPr/>
                    <a:lstStyle/>
                    <a:p>
                      <a:endParaRPr/>
                    </a:p>
                  </a:txBody>
                  <a:tcPr marL="0" marR="0" marT="9652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vMerge="1">
                  <a:txBody>
                    <a:bodyPr/>
                    <a:lstStyle/>
                    <a:p>
                      <a:endParaRPr/>
                    </a:p>
                  </a:txBody>
                  <a:tcPr marL="0" marR="0" marT="444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183515" marR="144780" indent="-1905" algn="ctr">
                        <a:lnSpc>
                          <a:spcPct val="80000"/>
                        </a:lnSpc>
                        <a:spcBef>
                          <a:spcPts val="60"/>
                        </a:spcBef>
                      </a:pPr>
                      <a:r>
                        <a:rPr lang="en-US" sz="900" b="1" dirty="0">
                          <a:solidFill>
                            <a:srgbClr val="FFFFFF"/>
                          </a:solidFill>
                          <a:latin typeface="+mn-lt"/>
                          <a:cs typeface="Arial"/>
                        </a:rPr>
                        <a:t>Branch School</a:t>
                      </a:r>
                      <a:endParaRPr sz="900" dirty="0">
                        <a:latin typeface="+mn-lt"/>
                        <a:cs typeface="Arial"/>
                      </a:endParaRPr>
                    </a:p>
                  </a:txBody>
                  <a:tcPr marL="0" marR="0" marT="7620" marB="0">
                    <a:lnL w="19050">
                      <a:solidFill>
                        <a:srgbClr val="000000"/>
                      </a:solidFill>
                      <a:prstDash val="solid"/>
                    </a:lnL>
                    <a:lnR w="19050">
                      <a:solidFill>
                        <a:srgbClr val="000000"/>
                      </a:solidFill>
                      <a:prstDash val="solid"/>
                    </a:lnR>
                  </a:tcPr>
                </a:tc>
                <a:extLst>
                  <a:ext uri="{0D108BD9-81ED-4DB2-BD59-A6C34878D82A}">
                    <a16:rowId xmlns:a16="http://schemas.microsoft.com/office/drawing/2014/main" val="10004"/>
                  </a:ext>
                </a:extLst>
              </a:tr>
              <a:tr h="138766">
                <a:tc gridSpan="4">
                  <a:txBody>
                    <a:bodyPr/>
                    <a:lstStyle/>
                    <a:p>
                      <a:pPr>
                        <a:lnSpc>
                          <a:spcPct val="100000"/>
                        </a:lnSpc>
                      </a:pPr>
                      <a:endParaRPr sz="700">
                        <a:latin typeface="Times New Roman"/>
                        <a:cs typeface="Times New Roman"/>
                      </a:endParaRPr>
                    </a:p>
                  </a:txBody>
                  <a:tcPr marL="0" marR="0" marT="0" marB="0">
                    <a:lnR w="19050">
                      <a:solidFill>
                        <a:srgbClr val="000000"/>
                      </a:solidFill>
                      <a:prstDash val="solid"/>
                    </a:lnR>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a:txBody>
                    <a:bodyPr/>
                    <a:lstStyle/>
                    <a:p>
                      <a:pPr marL="1905" algn="ctr">
                        <a:lnSpc>
                          <a:spcPts val="915"/>
                        </a:lnSpc>
                      </a:pPr>
                      <a:r>
                        <a:rPr lang="en-US" sz="800" b="1" spc="-5" dirty="0">
                          <a:solidFill>
                            <a:srgbClr val="FFFFFF"/>
                          </a:solidFill>
                          <a:latin typeface="Arial"/>
                          <a:cs typeface="Arial"/>
                        </a:rPr>
                        <a:t>School</a:t>
                      </a:r>
                      <a:endParaRPr sz="800" dirty="0">
                        <a:latin typeface="Arial"/>
                        <a:cs typeface="Arial"/>
                      </a:endParaRPr>
                    </a:p>
                  </a:txBody>
                  <a:tcPr marL="0" marR="0" marT="0" marB="0">
                    <a:lnL w="19050">
                      <a:solidFill>
                        <a:srgbClr val="000000"/>
                      </a:solidFill>
                      <a:prstDash val="solid"/>
                    </a:lnL>
                    <a:lnR w="19050">
                      <a:solidFill>
                        <a:srgbClr val="000000"/>
                      </a:solidFill>
                      <a:prstDash val="solid"/>
                    </a:lnR>
                    <a:lnB w="19050">
                      <a:solidFill>
                        <a:srgbClr val="000000"/>
                      </a:solidFill>
                      <a:prstDash val="solid"/>
                    </a:lnB>
                  </a:tcPr>
                </a:tc>
                <a:tc vMerge="1">
                  <a:txBody>
                    <a:bodyPr/>
                    <a:lstStyle/>
                    <a:p>
                      <a:endParaRPr/>
                    </a:p>
                  </a:txBody>
                  <a:tcPr marL="0" marR="0" marT="9652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vMerge="1">
                  <a:txBody>
                    <a:bodyPr/>
                    <a:lstStyle/>
                    <a:p>
                      <a:endParaRPr/>
                    </a:p>
                  </a:txBody>
                  <a:tcPr marL="0" marR="0" marT="444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700" dirty="0">
                        <a:latin typeface="Times New Roman"/>
                        <a:cs typeface="Times New Roman"/>
                      </a:endParaRPr>
                    </a:p>
                  </a:txBody>
                  <a:tcPr marL="0" marR="0" marT="0" marB="0">
                    <a:lnL w="19050">
                      <a:solidFill>
                        <a:srgbClr val="000000"/>
                      </a:solidFill>
                      <a:prstDash val="solid"/>
                    </a:lnL>
                    <a:lnR w="19050">
                      <a:solidFill>
                        <a:srgbClr val="000000"/>
                      </a:solidFill>
                      <a:prstDash val="solid"/>
                    </a:lnR>
                    <a:lnB w="19050">
                      <a:solidFill>
                        <a:srgbClr val="000000"/>
                      </a:solidFill>
                      <a:prstDash val="solid"/>
                    </a:lnB>
                  </a:tcPr>
                </a:tc>
                <a:extLst>
                  <a:ext uri="{0D108BD9-81ED-4DB2-BD59-A6C34878D82A}">
                    <a16:rowId xmlns:a16="http://schemas.microsoft.com/office/drawing/2014/main" val="10005"/>
                  </a:ext>
                </a:extLst>
              </a:tr>
            </a:tbl>
          </a:graphicData>
        </a:graphic>
      </p:graphicFrame>
      <p:sp>
        <p:nvSpPr>
          <p:cNvPr id="53" name="object 53"/>
          <p:cNvSpPr/>
          <p:nvPr/>
        </p:nvSpPr>
        <p:spPr>
          <a:xfrm>
            <a:off x="1291589" y="4038600"/>
            <a:ext cx="504444" cy="244601"/>
          </a:xfrm>
          <a:prstGeom prst="rect">
            <a:avLst/>
          </a:prstGeom>
          <a:blipFill>
            <a:blip r:embed="rId23" cstate="print"/>
            <a:stretch>
              <a:fillRect/>
            </a:stretch>
          </a:blipFill>
        </p:spPr>
        <p:txBody>
          <a:bodyPr wrap="square" lIns="0" tIns="0" rIns="0" bIns="0" rtlCol="0"/>
          <a:lstStyle/>
          <a:p>
            <a:endParaRPr/>
          </a:p>
        </p:txBody>
      </p:sp>
      <p:sp>
        <p:nvSpPr>
          <p:cNvPr id="54" name="object 54"/>
          <p:cNvSpPr/>
          <p:nvPr/>
        </p:nvSpPr>
        <p:spPr>
          <a:xfrm>
            <a:off x="834389" y="3962400"/>
            <a:ext cx="353568" cy="381000"/>
          </a:xfrm>
          <a:prstGeom prst="rect">
            <a:avLst/>
          </a:prstGeom>
          <a:blipFill>
            <a:blip r:embed="rId24" cstate="print"/>
            <a:stretch>
              <a:fillRect/>
            </a:stretch>
          </a:blipFill>
        </p:spPr>
        <p:txBody>
          <a:bodyPr wrap="square" lIns="0" tIns="0" rIns="0" bIns="0" rtlCol="0"/>
          <a:lstStyle/>
          <a:p>
            <a:endParaRPr/>
          </a:p>
        </p:txBody>
      </p:sp>
      <p:sp>
        <p:nvSpPr>
          <p:cNvPr id="55" name="object 55"/>
          <p:cNvSpPr/>
          <p:nvPr/>
        </p:nvSpPr>
        <p:spPr>
          <a:xfrm>
            <a:off x="834389" y="4724400"/>
            <a:ext cx="352044" cy="381000"/>
          </a:xfrm>
          <a:prstGeom prst="rect">
            <a:avLst/>
          </a:prstGeom>
          <a:blipFill>
            <a:blip r:embed="rId25" cstate="print"/>
            <a:stretch>
              <a:fillRect/>
            </a:stretch>
          </a:blipFill>
        </p:spPr>
        <p:txBody>
          <a:bodyPr wrap="square" lIns="0" tIns="0" rIns="0" bIns="0" rtlCol="0"/>
          <a:lstStyle/>
          <a:p>
            <a:endParaRPr/>
          </a:p>
        </p:txBody>
      </p:sp>
      <p:sp>
        <p:nvSpPr>
          <p:cNvPr id="56" name="object 56"/>
          <p:cNvSpPr/>
          <p:nvPr/>
        </p:nvSpPr>
        <p:spPr>
          <a:xfrm>
            <a:off x="864108" y="2419350"/>
            <a:ext cx="990600" cy="361950"/>
          </a:xfrm>
          <a:prstGeom prst="rect">
            <a:avLst/>
          </a:prstGeom>
          <a:blipFill>
            <a:blip r:embed="rId26" cstate="print"/>
            <a:stretch>
              <a:fillRect/>
            </a:stretch>
          </a:blipFill>
        </p:spPr>
        <p:txBody>
          <a:bodyPr wrap="square" lIns="0" tIns="0" rIns="0" bIns="0" rtlCol="0"/>
          <a:lstStyle/>
          <a:p>
            <a:endParaRPr/>
          </a:p>
        </p:txBody>
      </p:sp>
      <p:sp>
        <p:nvSpPr>
          <p:cNvPr id="57" name="object 57"/>
          <p:cNvSpPr/>
          <p:nvPr/>
        </p:nvSpPr>
        <p:spPr>
          <a:xfrm>
            <a:off x="1139189" y="3276600"/>
            <a:ext cx="395478" cy="377951"/>
          </a:xfrm>
          <a:prstGeom prst="rect">
            <a:avLst/>
          </a:prstGeom>
          <a:blipFill>
            <a:blip r:embed="rId27" cstate="print"/>
            <a:stretch>
              <a:fillRect/>
            </a:stretch>
          </a:blipFill>
        </p:spPr>
        <p:txBody>
          <a:bodyPr wrap="square" lIns="0" tIns="0" rIns="0" bIns="0" rtlCol="0"/>
          <a:lstStyle/>
          <a:p>
            <a:endParaRPr/>
          </a:p>
        </p:txBody>
      </p:sp>
      <p:sp>
        <p:nvSpPr>
          <p:cNvPr id="58" name="object 58"/>
          <p:cNvSpPr/>
          <p:nvPr/>
        </p:nvSpPr>
        <p:spPr>
          <a:xfrm>
            <a:off x="910589" y="5410200"/>
            <a:ext cx="152400" cy="304800"/>
          </a:xfrm>
          <a:prstGeom prst="rect">
            <a:avLst/>
          </a:prstGeom>
          <a:blipFill>
            <a:blip r:embed="rId28" cstate="print"/>
            <a:stretch>
              <a:fillRect/>
            </a:stretch>
          </a:blipFill>
        </p:spPr>
        <p:txBody>
          <a:bodyPr wrap="square" lIns="0" tIns="0" rIns="0" bIns="0" rtlCol="0"/>
          <a:lstStyle/>
          <a:p>
            <a:endParaRPr/>
          </a:p>
        </p:txBody>
      </p:sp>
      <p:sp>
        <p:nvSpPr>
          <p:cNvPr id="59" name="object 59"/>
          <p:cNvSpPr/>
          <p:nvPr/>
        </p:nvSpPr>
        <p:spPr>
          <a:xfrm>
            <a:off x="1367789" y="5410200"/>
            <a:ext cx="328422" cy="310896"/>
          </a:xfrm>
          <a:prstGeom prst="rect">
            <a:avLst/>
          </a:prstGeom>
          <a:blipFill>
            <a:blip r:embed="rId29" cstate="print"/>
            <a:stretch>
              <a:fillRect/>
            </a:stretch>
          </a:blipFill>
        </p:spPr>
        <p:txBody>
          <a:bodyPr wrap="square" lIns="0" tIns="0" rIns="0" bIns="0" rtlCol="0"/>
          <a:lstStyle/>
          <a:p>
            <a:endParaRPr/>
          </a:p>
        </p:txBody>
      </p:sp>
      <p:sp>
        <p:nvSpPr>
          <p:cNvPr id="60" name="object 60"/>
          <p:cNvSpPr/>
          <p:nvPr/>
        </p:nvSpPr>
        <p:spPr>
          <a:xfrm>
            <a:off x="1291589" y="4800600"/>
            <a:ext cx="504444" cy="244601"/>
          </a:xfrm>
          <a:prstGeom prst="rect">
            <a:avLst/>
          </a:prstGeom>
          <a:blipFill>
            <a:blip r:embed="rId23" cstate="print"/>
            <a:stretch>
              <a:fillRect/>
            </a:stretch>
          </a:blipFill>
        </p:spPr>
        <p:txBody>
          <a:bodyPr wrap="square" lIns="0" tIns="0" rIns="0" bIns="0" rtlCol="0"/>
          <a:lstStyle/>
          <a:p>
            <a:endParaRPr/>
          </a:p>
        </p:txBody>
      </p:sp>
      <p:sp>
        <p:nvSpPr>
          <p:cNvPr id="61" name="object 61"/>
          <p:cNvSpPr/>
          <p:nvPr/>
        </p:nvSpPr>
        <p:spPr>
          <a:xfrm>
            <a:off x="2530220" y="3886580"/>
            <a:ext cx="838200" cy="649224"/>
          </a:xfrm>
          <a:prstGeom prst="rect">
            <a:avLst/>
          </a:prstGeom>
          <a:blipFill>
            <a:blip r:embed="rId30" cstate="print"/>
            <a:stretch>
              <a:fillRect/>
            </a:stretch>
          </a:blipFill>
        </p:spPr>
        <p:txBody>
          <a:bodyPr wrap="square" lIns="0" tIns="0" rIns="0" bIns="0" rtlCol="0"/>
          <a:lstStyle/>
          <a:p>
            <a:endParaRPr/>
          </a:p>
        </p:txBody>
      </p:sp>
      <p:sp>
        <p:nvSpPr>
          <p:cNvPr id="62" name="object 62"/>
          <p:cNvSpPr/>
          <p:nvPr/>
        </p:nvSpPr>
        <p:spPr>
          <a:xfrm>
            <a:off x="798454" y="2808198"/>
            <a:ext cx="173735" cy="301637"/>
          </a:xfrm>
          <a:prstGeom prst="rect">
            <a:avLst/>
          </a:prstGeom>
          <a:blipFill>
            <a:blip r:embed="rId31" cstate="print"/>
            <a:stretch>
              <a:fillRect/>
            </a:stretch>
          </a:blipFill>
        </p:spPr>
        <p:txBody>
          <a:bodyPr wrap="square" lIns="0" tIns="0" rIns="0" bIns="0" rtlCol="0"/>
          <a:lstStyle/>
          <a:p>
            <a:endParaRPr/>
          </a:p>
        </p:txBody>
      </p:sp>
      <p:sp>
        <p:nvSpPr>
          <p:cNvPr id="63" name="object 63"/>
          <p:cNvSpPr/>
          <p:nvPr/>
        </p:nvSpPr>
        <p:spPr>
          <a:xfrm>
            <a:off x="1101089" y="2785872"/>
            <a:ext cx="180594" cy="330708"/>
          </a:xfrm>
          <a:prstGeom prst="rect">
            <a:avLst/>
          </a:prstGeom>
          <a:blipFill>
            <a:blip r:embed="rId32" cstate="print"/>
            <a:stretch>
              <a:fillRect/>
            </a:stretch>
          </a:blipFill>
        </p:spPr>
        <p:txBody>
          <a:bodyPr wrap="square" lIns="0" tIns="0" rIns="0" bIns="0" rtlCol="0"/>
          <a:lstStyle/>
          <a:p>
            <a:endParaRPr/>
          </a:p>
        </p:txBody>
      </p:sp>
      <p:sp>
        <p:nvSpPr>
          <p:cNvPr id="64" name="object 64"/>
          <p:cNvSpPr/>
          <p:nvPr/>
        </p:nvSpPr>
        <p:spPr>
          <a:xfrm>
            <a:off x="1404366" y="2788920"/>
            <a:ext cx="217170" cy="339851"/>
          </a:xfrm>
          <a:prstGeom prst="rect">
            <a:avLst/>
          </a:prstGeom>
          <a:blipFill>
            <a:blip r:embed="rId33" cstate="print"/>
            <a:stretch>
              <a:fillRect/>
            </a:stretch>
          </a:blipFill>
        </p:spPr>
        <p:txBody>
          <a:bodyPr wrap="square" lIns="0" tIns="0" rIns="0" bIns="0" rtlCol="0"/>
          <a:lstStyle/>
          <a:p>
            <a:endParaRPr/>
          </a:p>
        </p:txBody>
      </p:sp>
      <p:sp>
        <p:nvSpPr>
          <p:cNvPr id="65" name="object 65"/>
          <p:cNvSpPr/>
          <p:nvPr/>
        </p:nvSpPr>
        <p:spPr>
          <a:xfrm>
            <a:off x="1716785" y="2781300"/>
            <a:ext cx="182880" cy="341375"/>
          </a:xfrm>
          <a:prstGeom prst="rect">
            <a:avLst/>
          </a:prstGeom>
          <a:blipFill>
            <a:blip r:embed="rId34" cstate="print"/>
            <a:stretch>
              <a:fillRect/>
            </a:stretch>
          </a:blipFill>
        </p:spPr>
        <p:txBody>
          <a:bodyPr wrap="square" lIns="0" tIns="0" rIns="0" bIns="0" rtlCol="0"/>
          <a:lstStyle/>
          <a:p>
            <a:endParaRPr/>
          </a:p>
        </p:txBody>
      </p:sp>
      <p:sp>
        <p:nvSpPr>
          <p:cNvPr id="66" name="object 66"/>
          <p:cNvSpPr/>
          <p:nvPr/>
        </p:nvSpPr>
        <p:spPr>
          <a:xfrm>
            <a:off x="3995161" y="3877052"/>
            <a:ext cx="824483" cy="649224"/>
          </a:xfrm>
          <a:prstGeom prst="rect">
            <a:avLst/>
          </a:prstGeom>
          <a:blipFill>
            <a:blip r:embed="rId35" cstate="print"/>
            <a:stretch>
              <a:fillRect/>
            </a:stretch>
          </a:blipFill>
        </p:spPr>
        <p:txBody>
          <a:bodyPr wrap="square" lIns="0" tIns="0" rIns="0" bIns="0" rtlCol="0"/>
          <a:lstStyle/>
          <a:p>
            <a:pPr algn="ctr"/>
            <a:endParaRPr lang="en-US" sz="1100" b="1" dirty="0">
              <a:solidFill>
                <a:schemeClr val="bg1"/>
              </a:solidFill>
            </a:endParaRPr>
          </a:p>
          <a:p>
            <a:pPr algn="ctr"/>
            <a:r>
              <a:rPr lang="en-US" sz="900" b="1" dirty="0">
                <a:solidFill>
                  <a:schemeClr val="bg1"/>
                </a:solidFill>
              </a:rPr>
              <a:t>Eisenhower School</a:t>
            </a:r>
          </a:p>
        </p:txBody>
      </p:sp>
      <p:sp>
        <p:nvSpPr>
          <p:cNvPr id="67" name="object 67"/>
          <p:cNvSpPr txBox="1"/>
          <p:nvPr/>
        </p:nvSpPr>
        <p:spPr>
          <a:xfrm>
            <a:off x="4300220" y="3376421"/>
            <a:ext cx="862965" cy="227626"/>
          </a:xfrm>
          <a:prstGeom prst="rect">
            <a:avLst/>
          </a:prstGeom>
        </p:spPr>
        <p:txBody>
          <a:bodyPr vert="horz" wrap="square" lIns="0" tIns="12065" rIns="0" bIns="0" rtlCol="0">
            <a:spAutoFit/>
          </a:bodyPr>
          <a:lstStyle/>
          <a:p>
            <a:pPr marL="12700">
              <a:lnSpc>
                <a:spcPct val="100000"/>
              </a:lnSpc>
              <a:spcBef>
                <a:spcPts val="95"/>
              </a:spcBef>
            </a:pPr>
            <a:r>
              <a:rPr sz="1400" spc="-5" dirty="0">
                <a:cs typeface="Arial"/>
              </a:rPr>
              <a:t>4 per</a:t>
            </a:r>
            <a:r>
              <a:rPr sz="1400" spc="-70" dirty="0">
                <a:cs typeface="Arial"/>
              </a:rPr>
              <a:t> </a:t>
            </a:r>
            <a:r>
              <a:rPr sz="1400" spc="-10" dirty="0">
                <a:cs typeface="Arial"/>
              </a:rPr>
              <a:t>year</a:t>
            </a:r>
            <a:endParaRPr sz="1400" dirty="0">
              <a:cs typeface="Arial"/>
            </a:endParaRPr>
          </a:p>
        </p:txBody>
      </p:sp>
      <p:sp>
        <p:nvSpPr>
          <p:cNvPr id="68" name="object 68"/>
          <p:cNvSpPr txBox="1"/>
          <p:nvPr/>
        </p:nvSpPr>
        <p:spPr>
          <a:xfrm>
            <a:off x="4677664" y="2624582"/>
            <a:ext cx="862965" cy="227626"/>
          </a:xfrm>
          <a:prstGeom prst="rect">
            <a:avLst/>
          </a:prstGeom>
        </p:spPr>
        <p:txBody>
          <a:bodyPr vert="horz" wrap="square" lIns="0" tIns="12065" rIns="0" bIns="0" rtlCol="0">
            <a:spAutoFit/>
          </a:bodyPr>
          <a:lstStyle/>
          <a:p>
            <a:pPr marL="12700">
              <a:lnSpc>
                <a:spcPct val="100000"/>
              </a:lnSpc>
              <a:spcBef>
                <a:spcPts val="95"/>
              </a:spcBef>
            </a:pPr>
            <a:r>
              <a:rPr sz="1400" spc="-5" dirty="0">
                <a:cs typeface="Arial"/>
              </a:rPr>
              <a:t>2 per</a:t>
            </a:r>
            <a:r>
              <a:rPr sz="1400" spc="-70" dirty="0">
                <a:cs typeface="Arial"/>
              </a:rPr>
              <a:t> </a:t>
            </a:r>
            <a:r>
              <a:rPr sz="1400" spc="-10" dirty="0">
                <a:cs typeface="Arial"/>
              </a:rPr>
              <a:t>year</a:t>
            </a:r>
            <a:endParaRPr sz="1400" dirty="0">
              <a:cs typeface="Arial"/>
            </a:endParaRPr>
          </a:p>
        </p:txBody>
      </p:sp>
      <p:sp>
        <p:nvSpPr>
          <p:cNvPr id="69" name="object 69"/>
          <p:cNvSpPr/>
          <p:nvPr/>
        </p:nvSpPr>
        <p:spPr>
          <a:xfrm>
            <a:off x="4325873" y="2438400"/>
            <a:ext cx="209550" cy="626110"/>
          </a:xfrm>
          <a:custGeom>
            <a:avLst/>
            <a:gdLst/>
            <a:ahLst/>
            <a:cxnLst/>
            <a:rect l="l" t="t" r="r" b="b"/>
            <a:pathLst>
              <a:path w="209550" h="626110">
                <a:moveTo>
                  <a:pt x="0" y="625601"/>
                </a:moveTo>
                <a:lnTo>
                  <a:pt x="40802" y="624222"/>
                </a:lnTo>
                <a:lnTo>
                  <a:pt x="74104" y="620474"/>
                </a:lnTo>
                <a:lnTo>
                  <a:pt x="96547" y="614939"/>
                </a:lnTo>
                <a:lnTo>
                  <a:pt x="104775" y="608202"/>
                </a:lnTo>
                <a:lnTo>
                  <a:pt x="104775" y="330200"/>
                </a:lnTo>
                <a:lnTo>
                  <a:pt x="113002" y="323463"/>
                </a:lnTo>
                <a:lnTo>
                  <a:pt x="135445" y="317928"/>
                </a:lnTo>
                <a:lnTo>
                  <a:pt x="168747" y="314180"/>
                </a:lnTo>
                <a:lnTo>
                  <a:pt x="209550" y="312800"/>
                </a:lnTo>
                <a:lnTo>
                  <a:pt x="168747" y="311419"/>
                </a:lnTo>
                <a:lnTo>
                  <a:pt x="135445" y="307657"/>
                </a:lnTo>
                <a:lnTo>
                  <a:pt x="113002" y="302085"/>
                </a:lnTo>
                <a:lnTo>
                  <a:pt x="104775" y="295275"/>
                </a:lnTo>
                <a:lnTo>
                  <a:pt x="104775" y="17399"/>
                </a:lnTo>
                <a:lnTo>
                  <a:pt x="96547" y="10662"/>
                </a:lnTo>
                <a:lnTo>
                  <a:pt x="74104" y="5127"/>
                </a:lnTo>
                <a:lnTo>
                  <a:pt x="40802" y="1379"/>
                </a:lnTo>
                <a:lnTo>
                  <a:pt x="0" y="0"/>
                </a:lnTo>
              </a:path>
            </a:pathLst>
          </a:custGeom>
          <a:ln w="28956">
            <a:solidFill>
              <a:srgbClr val="000000"/>
            </a:solidFill>
          </a:ln>
        </p:spPr>
        <p:txBody>
          <a:bodyPr wrap="square" lIns="0" tIns="0" rIns="0" bIns="0" rtlCol="0"/>
          <a:lstStyle/>
          <a:p>
            <a:endParaRPr/>
          </a:p>
        </p:txBody>
      </p:sp>
      <p:sp>
        <p:nvSpPr>
          <p:cNvPr id="70" name="TextBox 69"/>
          <p:cNvSpPr txBox="1"/>
          <p:nvPr/>
        </p:nvSpPr>
        <p:spPr>
          <a:xfrm>
            <a:off x="2529647" y="3865826"/>
            <a:ext cx="824483" cy="646331"/>
          </a:xfrm>
          <a:prstGeom prst="rect">
            <a:avLst/>
          </a:prstGeom>
          <a:noFill/>
          <a:ln>
            <a:noFill/>
          </a:ln>
        </p:spPr>
        <p:txBody>
          <a:bodyPr wrap="square" rtlCol="0">
            <a:spAutoFit/>
          </a:bodyPr>
          <a:lstStyle/>
          <a:p>
            <a:pPr algn="ctr"/>
            <a:r>
              <a:rPr lang="en-US" sz="900" b="1" dirty="0">
                <a:solidFill>
                  <a:schemeClr val="bg1"/>
                </a:solidFill>
              </a:rPr>
              <a:t>College of Information &amp; Cyberspace</a:t>
            </a:r>
          </a:p>
        </p:txBody>
      </p:sp>
      <p:sp>
        <p:nvSpPr>
          <p:cNvPr id="7" name="Rectangle 6">
            <a:extLst>
              <a:ext uri="{FF2B5EF4-FFF2-40B4-BE49-F238E27FC236}">
                <a16:creationId xmlns:a16="http://schemas.microsoft.com/office/drawing/2014/main" id="{030AD467-4F0D-4274-8D8B-BBEEC066FB19}"/>
              </a:ext>
            </a:extLst>
          </p:cNvPr>
          <p:cNvSpPr/>
          <p:nvPr/>
        </p:nvSpPr>
        <p:spPr>
          <a:xfrm>
            <a:off x="2636901" y="2438400"/>
            <a:ext cx="1524000" cy="67143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4826C577-8B05-4AD8-B84D-9FDE52CBD864}"/>
              </a:ext>
            </a:extLst>
          </p:cNvPr>
          <p:cNvSpPr/>
          <p:nvPr/>
        </p:nvSpPr>
        <p:spPr>
          <a:xfrm>
            <a:off x="2630124" y="3191498"/>
            <a:ext cx="1524000" cy="63436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9E0B35E7-011E-4142-B293-533F124CF260}"/>
              </a:ext>
            </a:extLst>
          </p:cNvPr>
          <p:cNvSpPr/>
          <p:nvPr/>
        </p:nvSpPr>
        <p:spPr>
          <a:xfrm>
            <a:off x="2516886" y="3891797"/>
            <a:ext cx="863350" cy="63436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BD1511E4-C91D-408F-B26E-3FDB83756173}"/>
              </a:ext>
            </a:extLst>
          </p:cNvPr>
          <p:cNvSpPr/>
          <p:nvPr/>
        </p:nvSpPr>
        <p:spPr>
          <a:xfrm>
            <a:off x="3995161" y="3886119"/>
            <a:ext cx="813815" cy="63436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EE41F1A1-2051-47A7-9A42-BBDBB0D978CD}"/>
              </a:ext>
            </a:extLst>
          </p:cNvPr>
          <p:cNvSpPr/>
          <p:nvPr/>
        </p:nvSpPr>
        <p:spPr>
          <a:xfrm>
            <a:off x="2666238" y="4573120"/>
            <a:ext cx="1468374" cy="65991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585B076-069D-4E99-B3D4-485B4D31BF44}"/>
              </a:ext>
            </a:extLst>
          </p:cNvPr>
          <p:cNvSpPr/>
          <p:nvPr/>
        </p:nvSpPr>
        <p:spPr>
          <a:xfrm>
            <a:off x="1814961" y="1929086"/>
            <a:ext cx="3077331" cy="4559293"/>
          </a:xfrm>
          <a:prstGeom prst="ellipse">
            <a:avLst/>
          </a:prstGeom>
          <a:noFill/>
          <a:ln>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bject 50">
            <a:extLst>
              <a:ext uri="{FF2B5EF4-FFF2-40B4-BE49-F238E27FC236}">
                <a16:creationId xmlns:a16="http://schemas.microsoft.com/office/drawing/2014/main" id="{AFF4C2A9-063D-4239-BD4F-69D2EF57C8AD}"/>
              </a:ext>
            </a:extLst>
          </p:cNvPr>
          <p:cNvSpPr txBox="1"/>
          <p:nvPr/>
        </p:nvSpPr>
        <p:spPr>
          <a:xfrm>
            <a:off x="2268473" y="6241806"/>
            <a:ext cx="2057400" cy="464871"/>
          </a:xfrm>
          <a:prstGeom prst="rect">
            <a:avLst/>
          </a:prstGeom>
          <a:solidFill>
            <a:srgbClr val="7030A0"/>
          </a:solidFill>
          <a:ln w="9905">
            <a:solidFill>
              <a:srgbClr val="000000"/>
            </a:solidFill>
          </a:ln>
        </p:spPr>
        <p:txBody>
          <a:bodyPr vert="horz" wrap="square" lIns="0" tIns="0" rIns="0" bIns="0" rtlCol="0" anchor="ctr">
            <a:spAutoFit/>
          </a:bodyPr>
          <a:lstStyle/>
          <a:p>
            <a:pPr marL="156845" algn="ctr">
              <a:lnSpc>
                <a:spcPts val="1800"/>
              </a:lnSpc>
              <a:spcBef>
                <a:spcPts val="600"/>
              </a:spcBef>
              <a:spcAft>
                <a:spcPts val="600"/>
              </a:spcAft>
            </a:pPr>
            <a:r>
              <a:rPr lang="en-US" sz="1800" b="1" spc="-5" dirty="0">
                <a:solidFill>
                  <a:schemeClr val="bg1"/>
                </a:solidFill>
                <a:cs typeface="Arial"/>
              </a:rPr>
              <a:t>Nati</a:t>
            </a:r>
            <a:r>
              <a:rPr lang="en-US" b="1" spc="-5" dirty="0">
                <a:solidFill>
                  <a:schemeClr val="bg1"/>
                </a:solidFill>
                <a:cs typeface="Arial"/>
              </a:rPr>
              <a:t>onal Defense University</a:t>
            </a:r>
            <a:endParaRPr sz="1800" dirty="0">
              <a:solidFill>
                <a:schemeClr val="bg1"/>
              </a:solidFill>
              <a:cs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0" y="228600"/>
            <a:ext cx="9144000" cy="566822"/>
          </a:xfrm>
          <a:prstGeom prst="rect">
            <a:avLst/>
          </a:prstGeom>
        </p:spPr>
        <p:txBody>
          <a:bodyPr vert="horz" wrap="square" lIns="0" tIns="12700" rIns="0" bIns="0" rtlCol="0">
            <a:spAutoFit/>
          </a:bodyPr>
          <a:lstStyle/>
          <a:p>
            <a:pPr marL="12700" algn="ctr">
              <a:lnSpc>
                <a:spcPct val="100000"/>
              </a:lnSpc>
              <a:spcBef>
                <a:spcPts val="100"/>
              </a:spcBef>
            </a:pPr>
            <a:r>
              <a:rPr sz="3600" spc="-15" dirty="0">
                <a:solidFill>
                  <a:srgbClr val="FFFFFF"/>
                </a:solidFill>
                <a:effectLst>
                  <a:outerShdw blurRad="38100" dist="38100" dir="2700000" algn="tl">
                    <a:srgbClr val="000000">
                      <a:alpha val="43137"/>
                    </a:srgbClr>
                  </a:outerShdw>
                </a:effectLst>
                <a:latin typeface="Calibri"/>
                <a:cs typeface="Calibri"/>
              </a:rPr>
              <a:t>Educational</a:t>
            </a:r>
            <a:r>
              <a:rPr sz="3600" spc="-95" dirty="0">
                <a:solidFill>
                  <a:srgbClr val="FFFFFF"/>
                </a:solidFill>
                <a:effectLst>
                  <a:outerShdw blurRad="38100" dist="38100" dir="2700000" algn="tl">
                    <a:srgbClr val="000000">
                      <a:alpha val="43137"/>
                    </a:srgbClr>
                  </a:outerShdw>
                </a:effectLst>
                <a:latin typeface="Calibri"/>
                <a:cs typeface="Calibri"/>
              </a:rPr>
              <a:t> </a:t>
            </a:r>
            <a:r>
              <a:rPr sz="3600" spc="-10" dirty="0">
                <a:solidFill>
                  <a:srgbClr val="FFFFFF"/>
                </a:solidFill>
                <a:effectLst>
                  <a:outerShdw blurRad="38100" dist="38100" dir="2700000" algn="tl">
                    <a:srgbClr val="000000">
                      <a:alpha val="43137"/>
                    </a:srgbClr>
                  </a:outerShdw>
                </a:effectLst>
                <a:latin typeface="Calibri"/>
                <a:cs typeface="Calibri"/>
              </a:rPr>
              <a:t>Philosophy</a:t>
            </a:r>
            <a:endParaRPr sz="3600" dirty="0">
              <a:effectLst>
                <a:outerShdw blurRad="38100" dist="38100" dir="2700000" algn="tl">
                  <a:srgbClr val="000000">
                    <a:alpha val="43137"/>
                  </a:srgbClr>
                </a:outerShdw>
              </a:effectLst>
              <a:latin typeface="Calibri"/>
              <a:cs typeface="Calibri"/>
            </a:endParaRPr>
          </a:p>
        </p:txBody>
      </p:sp>
      <p:sp>
        <p:nvSpPr>
          <p:cNvPr id="4" name="object 4"/>
          <p:cNvSpPr txBox="1"/>
          <p:nvPr/>
        </p:nvSpPr>
        <p:spPr>
          <a:xfrm>
            <a:off x="1080656" y="2268728"/>
            <a:ext cx="6982690" cy="1674817"/>
          </a:xfrm>
          <a:prstGeom prst="rect">
            <a:avLst/>
          </a:prstGeom>
        </p:spPr>
        <p:txBody>
          <a:bodyPr vert="horz" wrap="square" lIns="0" tIns="12700" rIns="0" bIns="0" rtlCol="0">
            <a:spAutoFit/>
          </a:bodyPr>
          <a:lstStyle/>
          <a:p>
            <a:pPr marL="12700" marR="5080" algn="ctr">
              <a:lnSpc>
                <a:spcPct val="100000"/>
              </a:lnSpc>
              <a:spcBef>
                <a:spcPts val="100"/>
              </a:spcBef>
            </a:pPr>
            <a:r>
              <a:rPr sz="3600" spc="-30" dirty="0">
                <a:solidFill>
                  <a:srgbClr val="404040"/>
                </a:solidFill>
                <a:latin typeface="Calibri"/>
                <a:cs typeface="Calibri"/>
              </a:rPr>
              <a:t>Foster </a:t>
            </a:r>
            <a:r>
              <a:rPr sz="3600" spc="-10" dirty="0">
                <a:solidFill>
                  <a:srgbClr val="404040"/>
                </a:solidFill>
                <a:latin typeface="Calibri"/>
                <a:cs typeface="Calibri"/>
              </a:rPr>
              <a:t>intellectual </a:t>
            </a:r>
            <a:r>
              <a:rPr sz="3600" spc="-15" dirty="0">
                <a:solidFill>
                  <a:srgbClr val="404040"/>
                </a:solidFill>
                <a:latin typeface="Calibri"/>
                <a:cs typeface="Calibri"/>
              </a:rPr>
              <a:t>development  through </a:t>
            </a:r>
            <a:r>
              <a:rPr sz="3600" dirty="0">
                <a:solidFill>
                  <a:srgbClr val="404040"/>
                </a:solidFill>
                <a:latin typeface="Calibri"/>
                <a:cs typeface="Calibri"/>
              </a:rPr>
              <a:t>an </a:t>
            </a:r>
            <a:r>
              <a:rPr sz="3600" spc="-20" dirty="0">
                <a:solidFill>
                  <a:srgbClr val="404040"/>
                </a:solidFill>
                <a:latin typeface="Calibri"/>
                <a:cs typeface="Calibri"/>
              </a:rPr>
              <a:t>understanding </a:t>
            </a:r>
            <a:r>
              <a:rPr sz="3600" spc="-5" dirty="0">
                <a:solidFill>
                  <a:srgbClr val="404040"/>
                </a:solidFill>
                <a:latin typeface="Calibri"/>
                <a:cs typeface="Calibri"/>
              </a:rPr>
              <a:t>of  </a:t>
            </a:r>
            <a:r>
              <a:rPr sz="3600" dirty="0">
                <a:solidFill>
                  <a:srgbClr val="404040"/>
                </a:solidFill>
                <a:latin typeface="Calibri"/>
                <a:cs typeface="Calibri"/>
              </a:rPr>
              <a:t>multiple</a:t>
            </a:r>
            <a:r>
              <a:rPr sz="3600" spc="-5" dirty="0">
                <a:solidFill>
                  <a:srgbClr val="404040"/>
                </a:solidFill>
                <a:latin typeface="Calibri"/>
                <a:cs typeface="Calibri"/>
              </a:rPr>
              <a:t> </a:t>
            </a:r>
            <a:r>
              <a:rPr sz="3600" spc="-15" dirty="0">
                <a:solidFill>
                  <a:srgbClr val="404040"/>
                </a:solidFill>
                <a:latin typeface="Calibri"/>
                <a:cs typeface="Calibri"/>
              </a:rPr>
              <a:t>perspectives</a:t>
            </a:r>
            <a:endParaRPr sz="3600" dirty="0">
              <a:latin typeface="Calibri"/>
              <a:cs typeface="Calibri"/>
            </a:endParaRPr>
          </a:p>
        </p:txBody>
      </p:sp>
    </p:spTree>
    <p:extLst>
      <p:ext uri="{BB962C8B-B14F-4D97-AF65-F5344CB8AC3E}">
        <p14:creationId xmlns:p14="http://schemas.microsoft.com/office/powerpoint/2010/main" val="11255863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656319" y="6265164"/>
            <a:ext cx="179705" cy="197490"/>
          </a:xfrm>
          <a:prstGeom prst="rect">
            <a:avLst/>
          </a:prstGeom>
        </p:spPr>
        <p:txBody>
          <a:bodyPr vert="horz" wrap="square" lIns="0" tIns="12700" rIns="0" bIns="0" rtlCol="0">
            <a:spAutoFit/>
          </a:bodyPr>
          <a:lstStyle/>
          <a:p>
            <a:pPr marL="12700">
              <a:lnSpc>
                <a:spcPct val="100000"/>
              </a:lnSpc>
              <a:spcBef>
                <a:spcPts val="100"/>
              </a:spcBef>
            </a:pPr>
            <a:r>
              <a:rPr sz="1200" b="1" i="1" spc="-5">
                <a:solidFill>
                  <a:srgbClr val="6079D2"/>
                </a:solidFill>
                <a:latin typeface="Calibri" panose="020F0502020204030204" pitchFamily="34" charset="0"/>
                <a:cs typeface="Calibri" panose="020F0502020204030204" pitchFamily="34" charset="0"/>
              </a:rPr>
              <a:t>36</a:t>
            </a:r>
            <a:endParaRPr sz="1200">
              <a:latin typeface="Calibri" panose="020F0502020204030204" pitchFamily="34" charset="0"/>
              <a:cs typeface="Calibri" panose="020F0502020204030204" pitchFamily="34" charset="0"/>
            </a:endParaRPr>
          </a:p>
        </p:txBody>
      </p:sp>
      <p:sp>
        <p:nvSpPr>
          <p:cNvPr id="4" name="object 4"/>
          <p:cNvSpPr/>
          <p:nvPr/>
        </p:nvSpPr>
        <p:spPr>
          <a:xfrm>
            <a:off x="3396234" y="235458"/>
            <a:ext cx="628650" cy="854964"/>
          </a:xfrm>
          <a:prstGeom prst="rect">
            <a:avLst/>
          </a:prstGeom>
          <a:blipFill>
            <a:blip r:embed="rId3" cstate="print"/>
            <a:stretch>
              <a:fillRect/>
            </a:stretch>
          </a:blipFill>
        </p:spPr>
        <p:txBody>
          <a:bodyPr wrap="square" lIns="0" tIns="0" rIns="0" bIns="0" rtlCol="0"/>
          <a:lstStyle/>
          <a:p>
            <a:endParaRPr/>
          </a:p>
        </p:txBody>
      </p:sp>
      <p:sp>
        <p:nvSpPr>
          <p:cNvPr id="6" name="object 6"/>
          <p:cNvSpPr txBox="1">
            <a:spLocks noGrp="1"/>
          </p:cNvSpPr>
          <p:nvPr>
            <p:ph type="title"/>
          </p:nvPr>
        </p:nvSpPr>
        <p:spPr>
          <a:xfrm>
            <a:off x="0" y="228600"/>
            <a:ext cx="9144000" cy="566822"/>
          </a:xfrm>
          <a:prstGeom prst="rect">
            <a:avLst/>
          </a:prstGeom>
        </p:spPr>
        <p:txBody>
          <a:bodyPr vert="horz" wrap="square" lIns="0" tIns="12700" rIns="0" bIns="0" rtlCol="0" anchor="t">
            <a:spAutoFit/>
          </a:bodyPr>
          <a:lstStyle/>
          <a:p>
            <a:pPr marL="12700" algn="ctr">
              <a:lnSpc>
                <a:spcPct val="100000"/>
              </a:lnSpc>
              <a:spcBef>
                <a:spcPts val="100"/>
              </a:spcBef>
            </a:pPr>
            <a:r>
              <a:rPr lang="en-US" sz="3600" spc="-5" dirty="0">
                <a:effectLst>
                  <a:outerShdw blurRad="38100" dist="38100" dir="2700000" algn="tl">
                    <a:srgbClr val="000000">
                      <a:alpha val="43137"/>
                    </a:srgbClr>
                  </a:outerShdw>
                </a:effectLst>
              </a:rPr>
              <a:t>2021-</a:t>
            </a:r>
            <a:r>
              <a:rPr sz="3600" spc="-5" dirty="0">
                <a:effectLst>
                  <a:outerShdw blurRad="38100" dist="38100" dir="2700000" algn="tl">
                    <a:srgbClr val="000000">
                      <a:alpha val="43137"/>
                    </a:srgbClr>
                  </a:outerShdw>
                </a:effectLst>
              </a:rPr>
              <a:t>20</a:t>
            </a:r>
            <a:r>
              <a:rPr lang="en-US" sz="3600" spc="-5" dirty="0">
                <a:effectLst>
                  <a:outerShdw blurRad="38100" dist="38100" dir="2700000" algn="tl">
                    <a:srgbClr val="000000">
                      <a:alpha val="43137"/>
                    </a:srgbClr>
                  </a:outerShdw>
                </a:effectLst>
              </a:rPr>
              <a:t>22</a:t>
            </a:r>
            <a:r>
              <a:rPr sz="3600" spc="-35" dirty="0">
                <a:effectLst>
                  <a:outerShdw blurRad="38100" dist="38100" dir="2700000" algn="tl">
                    <a:srgbClr val="000000">
                      <a:alpha val="43137"/>
                    </a:srgbClr>
                  </a:outerShdw>
                </a:effectLst>
              </a:rPr>
              <a:t> </a:t>
            </a:r>
            <a:r>
              <a:rPr sz="3600" spc="-5" dirty="0">
                <a:effectLst>
                  <a:outerShdw blurRad="38100" dist="38100" dir="2700000" algn="tl">
                    <a:srgbClr val="000000">
                      <a:alpha val="43137"/>
                    </a:srgbClr>
                  </a:outerShdw>
                </a:effectLst>
              </a:rPr>
              <a:t>Curriculum</a:t>
            </a:r>
          </a:p>
        </p:txBody>
      </p:sp>
      <p:sp>
        <p:nvSpPr>
          <p:cNvPr id="7" name="object 7"/>
          <p:cNvSpPr/>
          <p:nvPr/>
        </p:nvSpPr>
        <p:spPr>
          <a:xfrm>
            <a:off x="323088" y="1362455"/>
            <a:ext cx="8497824" cy="5364480"/>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80" y="970788"/>
            <a:ext cx="9144000" cy="127635"/>
          </a:xfrm>
          <a:custGeom>
            <a:avLst/>
            <a:gdLst/>
            <a:ahLst/>
            <a:cxnLst/>
            <a:rect l="l" t="t" r="r" b="b"/>
            <a:pathLst>
              <a:path w="9144000" h="127634">
                <a:moveTo>
                  <a:pt x="0" y="127253"/>
                </a:moveTo>
                <a:lnTo>
                  <a:pt x="9144000" y="127253"/>
                </a:lnTo>
                <a:lnTo>
                  <a:pt x="9144000" y="0"/>
                </a:lnTo>
                <a:lnTo>
                  <a:pt x="0" y="0"/>
                </a:lnTo>
                <a:lnTo>
                  <a:pt x="0" y="127253"/>
                </a:lnTo>
                <a:close/>
              </a:path>
            </a:pathLst>
          </a:custGeom>
          <a:solidFill>
            <a:srgbClr val="A9282F"/>
          </a:solidFill>
        </p:spPr>
        <p:txBody>
          <a:bodyPr wrap="square" lIns="0" tIns="0" rIns="0" bIns="0" rtlCol="0"/>
          <a:lstStyle/>
          <a:p>
            <a:endParaRPr/>
          </a:p>
        </p:txBody>
      </p:sp>
      <p:sp>
        <p:nvSpPr>
          <p:cNvPr id="3" name="object 3"/>
          <p:cNvSpPr/>
          <p:nvPr/>
        </p:nvSpPr>
        <p:spPr>
          <a:xfrm>
            <a:off x="8485631" y="585977"/>
            <a:ext cx="658368" cy="845058"/>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8510778" y="611123"/>
            <a:ext cx="557022" cy="741426"/>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76200" y="585977"/>
            <a:ext cx="751332" cy="810006"/>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101346" y="611123"/>
            <a:ext cx="647700" cy="706374"/>
          </a:xfrm>
          <a:prstGeom prst="rect">
            <a:avLst/>
          </a:prstGeom>
          <a:blipFill>
            <a:blip r:embed="rId6" cstate="print"/>
            <a:stretch>
              <a:fillRect/>
            </a:stretch>
          </a:blipFill>
        </p:spPr>
        <p:txBody>
          <a:bodyPr wrap="square" lIns="0" tIns="0" rIns="0" bIns="0" rtlCol="0"/>
          <a:lstStyle/>
          <a:p>
            <a:endParaRPr/>
          </a:p>
        </p:txBody>
      </p:sp>
      <p:sp>
        <p:nvSpPr>
          <p:cNvPr id="8" name="object 8"/>
          <p:cNvSpPr txBox="1">
            <a:spLocks noGrp="1"/>
          </p:cNvSpPr>
          <p:nvPr>
            <p:ph type="title"/>
          </p:nvPr>
        </p:nvSpPr>
        <p:spPr>
          <a:xfrm>
            <a:off x="0" y="228600"/>
            <a:ext cx="9144000" cy="566822"/>
          </a:xfrm>
          <a:prstGeom prst="rect">
            <a:avLst/>
          </a:prstGeom>
        </p:spPr>
        <p:txBody>
          <a:bodyPr vert="horz" wrap="square" lIns="0" tIns="12700" rIns="0" bIns="0" rtlCol="0">
            <a:spAutoFit/>
          </a:bodyPr>
          <a:lstStyle/>
          <a:p>
            <a:pPr marL="12700" algn="ctr">
              <a:lnSpc>
                <a:spcPct val="100000"/>
              </a:lnSpc>
              <a:spcBef>
                <a:spcPts val="100"/>
              </a:spcBef>
            </a:pPr>
            <a:r>
              <a:rPr sz="3600" dirty="0">
                <a:effectLst>
                  <a:outerShdw blurRad="38100" dist="38100" dir="2700000" algn="tl">
                    <a:srgbClr val="000000">
                      <a:alpha val="43137"/>
                    </a:srgbClr>
                  </a:outerShdw>
                </a:effectLst>
              </a:rPr>
              <a:t>NDU </a:t>
            </a:r>
            <a:r>
              <a:rPr sz="3600" spc="-20" dirty="0">
                <a:effectLst>
                  <a:outerShdw blurRad="38100" dist="38100" dir="2700000" algn="tl">
                    <a:srgbClr val="000000">
                      <a:alpha val="43137"/>
                    </a:srgbClr>
                  </a:outerShdw>
                </a:effectLst>
              </a:rPr>
              <a:t>Educational</a:t>
            </a:r>
            <a:r>
              <a:rPr sz="3600" spc="-40" dirty="0">
                <a:effectLst>
                  <a:outerShdw blurRad="38100" dist="38100" dir="2700000" algn="tl">
                    <a:srgbClr val="000000">
                      <a:alpha val="43137"/>
                    </a:srgbClr>
                  </a:outerShdw>
                </a:effectLst>
              </a:rPr>
              <a:t> </a:t>
            </a:r>
            <a:r>
              <a:rPr sz="3600" spc="-5" dirty="0">
                <a:effectLst>
                  <a:outerShdw blurRad="38100" dist="38100" dir="2700000" algn="tl">
                    <a:srgbClr val="000000">
                      <a:alpha val="43137"/>
                    </a:srgbClr>
                  </a:outerShdw>
                </a:effectLst>
              </a:rPr>
              <a:t>Methodology</a:t>
            </a:r>
            <a:endParaRPr sz="3600" dirty="0">
              <a:effectLst>
                <a:outerShdw blurRad="38100" dist="38100" dir="2700000" algn="tl">
                  <a:srgbClr val="000000">
                    <a:alpha val="43137"/>
                  </a:srgbClr>
                </a:outerShdw>
              </a:effectLst>
            </a:endParaRPr>
          </a:p>
        </p:txBody>
      </p:sp>
      <p:sp>
        <p:nvSpPr>
          <p:cNvPr id="9" name="object 9"/>
          <p:cNvSpPr txBox="1"/>
          <p:nvPr/>
        </p:nvSpPr>
        <p:spPr>
          <a:xfrm>
            <a:off x="482091" y="1299210"/>
            <a:ext cx="7424420" cy="4670509"/>
          </a:xfrm>
          <a:prstGeom prst="rect">
            <a:avLst/>
          </a:prstGeom>
        </p:spPr>
        <p:txBody>
          <a:bodyPr vert="horz" wrap="square" lIns="0" tIns="12700" rIns="0" bIns="0" rtlCol="0">
            <a:spAutoFit/>
          </a:bodyPr>
          <a:lstStyle/>
          <a:p>
            <a:pPr marL="469900" indent="-457200">
              <a:lnSpc>
                <a:spcPct val="100000"/>
              </a:lnSpc>
              <a:spcBef>
                <a:spcPts val="100"/>
              </a:spcBef>
              <a:buClr>
                <a:srgbClr val="BD0104"/>
              </a:buClr>
              <a:buFont typeface="Arial"/>
              <a:buChar char="•"/>
              <a:tabLst>
                <a:tab pos="469265" algn="l"/>
                <a:tab pos="469900" algn="l"/>
              </a:tabLst>
            </a:pPr>
            <a:r>
              <a:rPr sz="2800" b="1" spc="-15" dirty="0">
                <a:solidFill>
                  <a:srgbClr val="404040"/>
                </a:solidFill>
                <a:latin typeface="Calibri"/>
                <a:cs typeface="Calibri"/>
              </a:rPr>
              <a:t>Graduate-level</a:t>
            </a:r>
            <a:r>
              <a:rPr sz="2800" b="1" spc="-10" dirty="0">
                <a:solidFill>
                  <a:srgbClr val="404040"/>
                </a:solidFill>
                <a:latin typeface="Calibri"/>
                <a:cs typeface="Calibri"/>
              </a:rPr>
              <a:t> Education</a:t>
            </a:r>
            <a:endParaRPr sz="2800" dirty="0">
              <a:latin typeface="Calibri"/>
              <a:cs typeface="Calibri"/>
            </a:endParaRPr>
          </a:p>
          <a:p>
            <a:pPr marL="812800" lvl="1" indent="-342900">
              <a:lnSpc>
                <a:spcPct val="100000"/>
              </a:lnSpc>
              <a:spcBef>
                <a:spcPts val="50"/>
              </a:spcBef>
              <a:buClr>
                <a:srgbClr val="BD0104"/>
              </a:buClr>
              <a:buFont typeface="Arial"/>
              <a:buChar char="•"/>
              <a:tabLst>
                <a:tab pos="812165" algn="l"/>
                <a:tab pos="812800" algn="l"/>
              </a:tabLst>
            </a:pPr>
            <a:r>
              <a:rPr sz="2400" spc="-20" dirty="0">
                <a:solidFill>
                  <a:srgbClr val="404040"/>
                </a:solidFill>
                <a:latin typeface="Calibri"/>
                <a:cs typeface="Calibri"/>
              </a:rPr>
              <a:t>Foster </a:t>
            </a:r>
            <a:r>
              <a:rPr sz="2400" spc="-5" dirty="0">
                <a:solidFill>
                  <a:srgbClr val="404040"/>
                </a:solidFill>
                <a:latin typeface="Calibri"/>
                <a:cs typeface="Calibri"/>
              </a:rPr>
              <a:t>critical, analytical, </a:t>
            </a:r>
            <a:r>
              <a:rPr sz="2400" spc="-10" dirty="0">
                <a:solidFill>
                  <a:srgbClr val="404040"/>
                </a:solidFill>
                <a:latin typeface="Calibri"/>
                <a:cs typeface="Calibri"/>
              </a:rPr>
              <a:t>conceptual</a:t>
            </a:r>
            <a:r>
              <a:rPr sz="2400" spc="105" dirty="0">
                <a:solidFill>
                  <a:srgbClr val="404040"/>
                </a:solidFill>
                <a:latin typeface="Calibri"/>
                <a:cs typeface="Calibri"/>
              </a:rPr>
              <a:t> </a:t>
            </a:r>
            <a:r>
              <a:rPr sz="2400" spc="-5" dirty="0">
                <a:solidFill>
                  <a:srgbClr val="404040"/>
                </a:solidFill>
                <a:latin typeface="Calibri"/>
                <a:cs typeface="Calibri"/>
              </a:rPr>
              <a:t>thinking</a:t>
            </a:r>
            <a:endParaRPr sz="2400" dirty="0">
              <a:latin typeface="Calibri"/>
              <a:cs typeface="Calibri"/>
            </a:endParaRPr>
          </a:p>
          <a:p>
            <a:pPr marL="812800" lvl="1" indent="-342900">
              <a:lnSpc>
                <a:spcPct val="100000"/>
              </a:lnSpc>
              <a:buClr>
                <a:srgbClr val="BD0104"/>
              </a:buClr>
              <a:buFont typeface="Arial"/>
              <a:buChar char="•"/>
              <a:tabLst>
                <a:tab pos="812165" algn="l"/>
                <a:tab pos="812800" algn="l"/>
              </a:tabLst>
            </a:pPr>
            <a:r>
              <a:rPr sz="2400" spc="-5" dirty="0">
                <a:solidFill>
                  <a:srgbClr val="404040"/>
                </a:solidFill>
                <a:latin typeface="Calibri"/>
                <a:cs typeface="Calibri"/>
              </a:rPr>
              <a:t>Small, </a:t>
            </a:r>
            <a:r>
              <a:rPr sz="2400" spc="-15" dirty="0">
                <a:solidFill>
                  <a:srgbClr val="404040"/>
                </a:solidFill>
                <a:latin typeface="Calibri"/>
                <a:cs typeface="Calibri"/>
              </a:rPr>
              <a:t>diverse </a:t>
            </a:r>
            <a:r>
              <a:rPr sz="2400" spc="-5" dirty="0">
                <a:solidFill>
                  <a:srgbClr val="404040"/>
                </a:solidFill>
                <a:latin typeface="Calibri"/>
                <a:cs typeface="Calibri"/>
              </a:rPr>
              <a:t>/ </a:t>
            </a:r>
            <a:r>
              <a:rPr sz="2400" spc="-15" dirty="0">
                <a:solidFill>
                  <a:srgbClr val="404040"/>
                </a:solidFill>
                <a:latin typeface="Calibri"/>
                <a:cs typeface="Calibri"/>
              </a:rPr>
              <a:t>interagency</a:t>
            </a:r>
            <a:r>
              <a:rPr sz="2400" spc="75" dirty="0">
                <a:solidFill>
                  <a:srgbClr val="404040"/>
                </a:solidFill>
                <a:latin typeface="Calibri"/>
                <a:cs typeface="Calibri"/>
              </a:rPr>
              <a:t> </a:t>
            </a:r>
            <a:r>
              <a:rPr sz="2400" spc="-5" dirty="0">
                <a:solidFill>
                  <a:srgbClr val="404040"/>
                </a:solidFill>
                <a:latin typeface="Calibri"/>
                <a:cs typeface="Calibri"/>
              </a:rPr>
              <a:t>classes</a:t>
            </a:r>
            <a:endParaRPr sz="2400" dirty="0">
              <a:latin typeface="Calibri"/>
              <a:cs typeface="Calibri"/>
            </a:endParaRPr>
          </a:p>
          <a:p>
            <a:pPr marL="812800" lvl="1" indent="-342900">
              <a:lnSpc>
                <a:spcPct val="100000"/>
              </a:lnSpc>
              <a:buClr>
                <a:srgbClr val="BD0104"/>
              </a:buClr>
              <a:buFont typeface="Arial"/>
              <a:buChar char="•"/>
              <a:tabLst>
                <a:tab pos="812165" algn="l"/>
                <a:tab pos="812800" algn="l"/>
              </a:tabLst>
            </a:pPr>
            <a:r>
              <a:rPr sz="2400" spc="-10" dirty="0">
                <a:solidFill>
                  <a:srgbClr val="404040"/>
                </a:solidFill>
                <a:latin typeface="Calibri"/>
                <a:cs typeface="Calibri"/>
              </a:rPr>
              <a:t>Limited </a:t>
            </a:r>
            <a:r>
              <a:rPr sz="2400" spc="-15" dirty="0">
                <a:solidFill>
                  <a:srgbClr val="404040"/>
                </a:solidFill>
                <a:latin typeface="Calibri"/>
                <a:cs typeface="Calibri"/>
              </a:rPr>
              <a:t>contact hours </a:t>
            </a:r>
            <a:r>
              <a:rPr sz="2400" dirty="0">
                <a:solidFill>
                  <a:srgbClr val="404040"/>
                </a:solidFill>
                <a:latin typeface="Calibri"/>
                <a:cs typeface="Calibri"/>
              </a:rPr>
              <a:t>(13-18 </a:t>
            </a:r>
            <a:r>
              <a:rPr sz="2400" spc="-10" dirty="0">
                <a:solidFill>
                  <a:srgbClr val="404040"/>
                </a:solidFill>
                <a:latin typeface="Calibri"/>
                <a:cs typeface="Calibri"/>
              </a:rPr>
              <a:t>hours/week </a:t>
            </a:r>
            <a:r>
              <a:rPr sz="2400" spc="-5" dirty="0">
                <a:solidFill>
                  <a:srgbClr val="404040"/>
                </a:solidFill>
                <a:latin typeface="Calibri"/>
                <a:cs typeface="Calibri"/>
              </a:rPr>
              <a:t>requiring</a:t>
            </a:r>
            <a:r>
              <a:rPr sz="2400" spc="110" dirty="0">
                <a:solidFill>
                  <a:srgbClr val="404040"/>
                </a:solidFill>
                <a:latin typeface="Calibri"/>
                <a:cs typeface="Calibri"/>
              </a:rPr>
              <a:t> </a:t>
            </a:r>
            <a:r>
              <a:rPr sz="2400" spc="-10" dirty="0">
                <a:solidFill>
                  <a:srgbClr val="404040"/>
                </a:solidFill>
                <a:latin typeface="Calibri"/>
                <a:cs typeface="Calibri"/>
              </a:rPr>
              <a:t>preparation)</a:t>
            </a:r>
            <a:endParaRPr sz="2400" dirty="0">
              <a:latin typeface="Calibri"/>
              <a:cs typeface="Calibri"/>
            </a:endParaRPr>
          </a:p>
          <a:p>
            <a:pPr marL="812800" lvl="1" indent="-342900">
              <a:lnSpc>
                <a:spcPct val="100000"/>
              </a:lnSpc>
              <a:buClr>
                <a:srgbClr val="BD0104"/>
              </a:buClr>
              <a:buFont typeface="Arial"/>
              <a:buChar char="•"/>
              <a:tabLst>
                <a:tab pos="812165" algn="l"/>
                <a:tab pos="812800" algn="l"/>
              </a:tabLst>
            </a:pPr>
            <a:r>
              <a:rPr sz="2400" spc="-5" dirty="0">
                <a:solidFill>
                  <a:srgbClr val="404040"/>
                </a:solidFill>
                <a:latin typeface="Calibri"/>
                <a:cs typeface="Calibri"/>
              </a:rPr>
              <a:t>Emphasis on the </a:t>
            </a:r>
            <a:r>
              <a:rPr sz="2400" spc="-15" dirty="0">
                <a:solidFill>
                  <a:srgbClr val="404040"/>
                </a:solidFill>
                <a:latin typeface="Calibri"/>
                <a:cs typeface="Calibri"/>
              </a:rPr>
              <a:t>core </a:t>
            </a:r>
            <a:r>
              <a:rPr sz="2400" spc="-10" dirty="0">
                <a:solidFill>
                  <a:srgbClr val="404040"/>
                </a:solidFill>
                <a:latin typeface="Calibri"/>
                <a:cs typeface="Calibri"/>
              </a:rPr>
              <a:t>component</a:t>
            </a:r>
            <a:r>
              <a:rPr sz="2400" spc="30" dirty="0">
                <a:solidFill>
                  <a:srgbClr val="404040"/>
                </a:solidFill>
                <a:latin typeface="Calibri"/>
                <a:cs typeface="Calibri"/>
              </a:rPr>
              <a:t> </a:t>
            </a:r>
            <a:r>
              <a:rPr sz="2400" spc="-10" dirty="0">
                <a:solidFill>
                  <a:srgbClr val="404040"/>
                </a:solidFill>
                <a:latin typeface="Calibri"/>
                <a:cs typeface="Calibri"/>
              </a:rPr>
              <a:t>(70%)</a:t>
            </a:r>
            <a:endParaRPr sz="2400" dirty="0">
              <a:latin typeface="Calibri"/>
              <a:cs typeface="Calibri"/>
            </a:endParaRPr>
          </a:p>
          <a:p>
            <a:pPr marL="812800" lvl="1" indent="-342900">
              <a:lnSpc>
                <a:spcPct val="100000"/>
              </a:lnSpc>
              <a:buClr>
                <a:srgbClr val="BD0104"/>
              </a:buClr>
              <a:buFont typeface="Arial"/>
              <a:buChar char="•"/>
              <a:tabLst>
                <a:tab pos="812165" algn="l"/>
                <a:tab pos="812800" algn="l"/>
              </a:tabLst>
            </a:pPr>
            <a:r>
              <a:rPr sz="2400" spc="-5" dirty="0">
                <a:solidFill>
                  <a:srgbClr val="404040"/>
                </a:solidFill>
                <a:latin typeface="Calibri"/>
                <a:cs typeface="Calibri"/>
              </a:rPr>
              <a:t>Use of </a:t>
            </a:r>
            <a:r>
              <a:rPr sz="2400" spc="-10" dirty="0">
                <a:solidFill>
                  <a:srgbClr val="404040"/>
                </a:solidFill>
                <a:latin typeface="Calibri"/>
                <a:cs typeface="Calibri"/>
              </a:rPr>
              <a:t>case studies </a:t>
            </a:r>
            <a:r>
              <a:rPr sz="2400" spc="-5" dirty="0">
                <a:solidFill>
                  <a:srgbClr val="404040"/>
                </a:solidFill>
                <a:latin typeface="Calibri"/>
                <a:cs typeface="Calibri"/>
              </a:rPr>
              <a:t>and</a:t>
            </a:r>
            <a:r>
              <a:rPr sz="2400" spc="70" dirty="0">
                <a:solidFill>
                  <a:srgbClr val="404040"/>
                </a:solidFill>
                <a:latin typeface="Calibri"/>
                <a:cs typeface="Calibri"/>
              </a:rPr>
              <a:t> </a:t>
            </a:r>
            <a:r>
              <a:rPr sz="2400" spc="-5" dirty="0">
                <a:solidFill>
                  <a:srgbClr val="404040"/>
                </a:solidFill>
                <a:latin typeface="Calibri"/>
                <a:cs typeface="Calibri"/>
              </a:rPr>
              <a:t>simulations</a:t>
            </a:r>
            <a:endParaRPr sz="2400" dirty="0">
              <a:latin typeface="Calibri"/>
              <a:cs typeface="Calibri"/>
            </a:endParaRPr>
          </a:p>
          <a:p>
            <a:pPr marL="469900" indent="-457200">
              <a:lnSpc>
                <a:spcPct val="100000"/>
              </a:lnSpc>
              <a:spcBef>
                <a:spcPts val="550"/>
              </a:spcBef>
              <a:buClr>
                <a:srgbClr val="BD0104"/>
              </a:buClr>
              <a:buFont typeface="Arial"/>
              <a:buChar char="•"/>
              <a:tabLst>
                <a:tab pos="469265" algn="l"/>
                <a:tab pos="469900" algn="l"/>
              </a:tabLst>
            </a:pPr>
            <a:r>
              <a:rPr sz="2800" b="1" spc="-10" dirty="0">
                <a:solidFill>
                  <a:srgbClr val="404040"/>
                </a:solidFill>
                <a:latin typeface="Calibri"/>
                <a:cs typeface="Calibri"/>
              </a:rPr>
              <a:t>Standards </a:t>
            </a:r>
            <a:r>
              <a:rPr sz="2800" b="1" dirty="0">
                <a:solidFill>
                  <a:srgbClr val="404040"/>
                </a:solidFill>
                <a:latin typeface="Calibri"/>
                <a:cs typeface="Calibri"/>
              </a:rPr>
              <a:t>- </a:t>
            </a:r>
            <a:r>
              <a:rPr sz="2800" b="1" spc="-20" dirty="0">
                <a:solidFill>
                  <a:srgbClr val="404040"/>
                </a:solidFill>
                <a:latin typeface="Calibri"/>
                <a:cs typeface="Calibri"/>
              </a:rPr>
              <a:t>Integrated</a:t>
            </a:r>
            <a:r>
              <a:rPr sz="2800" b="1" dirty="0">
                <a:solidFill>
                  <a:srgbClr val="404040"/>
                </a:solidFill>
                <a:latin typeface="Calibri"/>
                <a:cs typeface="Calibri"/>
              </a:rPr>
              <a:t> </a:t>
            </a:r>
            <a:r>
              <a:rPr sz="2800" b="1" spc="-5" dirty="0">
                <a:solidFill>
                  <a:srgbClr val="404040"/>
                </a:solidFill>
                <a:latin typeface="Calibri"/>
                <a:cs typeface="Calibri"/>
              </a:rPr>
              <a:t>Curriculum</a:t>
            </a:r>
            <a:endParaRPr sz="2800" dirty="0">
              <a:latin typeface="Calibri"/>
              <a:cs typeface="Calibri"/>
            </a:endParaRPr>
          </a:p>
          <a:p>
            <a:pPr marL="812800" lvl="1" indent="-342900">
              <a:lnSpc>
                <a:spcPct val="100000"/>
              </a:lnSpc>
              <a:spcBef>
                <a:spcPts val="50"/>
              </a:spcBef>
              <a:buClr>
                <a:srgbClr val="BD0104"/>
              </a:buClr>
              <a:buFont typeface="Arial"/>
              <a:buChar char="•"/>
              <a:tabLst>
                <a:tab pos="812165" algn="l"/>
                <a:tab pos="812800" algn="l"/>
              </a:tabLst>
            </a:pPr>
            <a:r>
              <a:rPr sz="2400" spc="-5" dirty="0">
                <a:solidFill>
                  <a:srgbClr val="404040"/>
                </a:solidFill>
                <a:latin typeface="Calibri"/>
                <a:cs typeface="Calibri"/>
              </a:rPr>
              <a:t>400-500 </a:t>
            </a:r>
            <a:r>
              <a:rPr sz="2400" spc="-10" dirty="0">
                <a:solidFill>
                  <a:srgbClr val="404040"/>
                </a:solidFill>
                <a:latin typeface="Calibri"/>
                <a:cs typeface="Calibri"/>
              </a:rPr>
              <a:t>pages/week</a:t>
            </a:r>
            <a:r>
              <a:rPr sz="2400" spc="25" dirty="0">
                <a:solidFill>
                  <a:srgbClr val="404040"/>
                </a:solidFill>
                <a:latin typeface="Calibri"/>
                <a:cs typeface="Calibri"/>
              </a:rPr>
              <a:t> </a:t>
            </a:r>
            <a:r>
              <a:rPr sz="2400" spc="-10" dirty="0">
                <a:solidFill>
                  <a:srgbClr val="404040"/>
                </a:solidFill>
                <a:latin typeface="Calibri"/>
                <a:cs typeface="Calibri"/>
              </a:rPr>
              <a:t>reading</a:t>
            </a:r>
            <a:endParaRPr sz="2400" dirty="0">
              <a:latin typeface="Calibri"/>
              <a:cs typeface="Calibri"/>
            </a:endParaRPr>
          </a:p>
          <a:p>
            <a:pPr marL="812800" lvl="1" indent="-342900">
              <a:lnSpc>
                <a:spcPct val="100000"/>
              </a:lnSpc>
              <a:buClr>
                <a:srgbClr val="BD0104"/>
              </a:buClr>
              <a:buFont typeface="Arial"/>
              <a:buChar char="•"/>
              <a:tabLst>
                <a:tab pos="812165" algn="l"/>
                <a:tab pos="812800" algn="l"/>
              </a:tabLst>
            </a:pPr>
            <a:r>
              <a:rPr sz="2400" spc="-10" dirty="0">
                <a:solidFill>
                  <a:srgbClr val="404040"/>
                </a:solidFill>
                <a:latin typeface="Calibri"/>
                <a:cs typeface="Calibri"/>
              </a:rPr>
              <a:t>Seminar</a:t>
            </a:r>
            <a:r>
              <a:rPr sz="2400" spc="20" dirty="0">
                <a:solidFill>
                  <a:srgbClr val="404040"/>
                </a:solidFill>
                <a:latin typeface="Calibri"/>
                <a:cs typeface="Calibri"/>
              </a:rPr>
              <a:t> </a:t>
            </a:r>
            <a:r>
              <a:rPr sz="2400" spc="-10" dirty="0">
                <a:solidFill>
                  <a:srgbClr val="404040"/>
                </a:solidFill>
                <a:latin typeface="Calibri"/>
                <a:cs typeface="Calibri"/>
              </a:rPr>
              <a:t>discussion</a:t>
            </a:r>
            <a:endParaRPr sz="2400" dirty="0">
              <a:latin typeface="Calibri"/>
              <a:cs typeface="Calibri"/>
            </a:endParaRPr>
          </a:p>
          <a:p>
            <a:pPr marL="812800" lvl="1" indent="-342900">
              <a:lnSpc>
                <a:spcPct val="100000"/>
              </a:lnSpc>
              <a:buClr>
                <a:srgbClr val="BD0104"/>
              </a:buClr>
              <a:buFont typeface="Arial"/>
              <a:buChar char="•"/>
              <a:tabLst>
                <a:tab pos="812165" algn="l"/>
                <a:tab pos="812800" algn="l"/>
              </a:tabLst>
            </a:pPr>
            <a:r>
              <a:rPr sz="2400" spc="-10" dirty="0">
                <a:solidFill>
                  <a:srgbClr val="404040"/>
                </a:solidFill>
                <a:latin typeface="Calibri"/>
                <a:cs typeface="Calibri"/>
              </a:rPr>
              <a:t>Research</a:t>
            </a:r>
            <a:r>
              <a:rPr sz="2400" spc="20" dirty="0">
                <a:solidFill>
                  <a:srgbClr val="404040"/>
                </a:solidFill>
                <a:latin typeface="Calibri"/>
                <a:cs typeface="Calibri"/>
              </a:rPr>
              <a:t> </a:t>
            </a:r>
            <a:r>
              <a:rPr sz="2400" spc="-15" dirty="0">
                <a:solidFill>
                  <a:srgbClr val="404040"/>
                </a:solidFill>
                <a:latin typeface="Calibri"/>
                <a:cs typeface="Calibri"/>
              </a:rPr>
              <a:t>papers</a:t>
            </a:r>
            <a:endParaRPr sz="2400" dirty="0">
              <a:latin typeface="Calibri"/>
              <a:cs typeface="Calibri"/>
            </a:endParaRPr>
          </a:p>
          <a:p>
            <a:pPr marL="812800" lvl="1" indent="-342900">
              <a:lnSpc>
                <a:spcPct val="100000"/>
              </a:lnSpc>
              <a:buClr>
                <a:srgbClr val="BD0104"/>
              </a:buClr>
              <a:buFont typeface="Arial"/>
              <a:buChar char="•"/>
              <a:tabLst>
                <a:tab pos="812165" algn="l"/>
                <a:tab pos="812800" algn="l"/>
              </a:tabLst>
            </a:pPr>
            <a:r>
              <a:rPr sz="2400" spc="-10" dirty="0">
                <a:solidFill>
                  <a:srgbClr val="404040"/>
                </a:solidFill>
                <a:latin typeface="Calibri"/>
                <a:cs typeface="Calibri"/>
              </a:rPr>
              <a:t>Frequent</a:t>
            </a:r>
            <a:r>
              <a:rPr sz="2400" spc="10" dirty="0">
                <a:solidFill>
                  <a:srgbClr val="404040"/>
                </a:solidFill>
                <a:latin typeface="Calibri"/>
                <a:cs typeface="Calibri"/>
              </a:rPr>
              <a:t> </a:t>
            </a:r>
            <a:r>
              <a:rPr sz="2400" spc="-5" dirty="0">
                <a:solidFill>
                  <a:srgbClr val="404040"/>
                </a:solidFill>
                <a:latin typeface="Calibri"/>
                <a:cs typeface="Calibri"/>
              </a:rPr>
              <a:t>Assessments</a:t>
            </a:r>
            <a:endParaRPr sz="2000" dirty="0">
              <a:latin typeface="Calibri"/>
              <a:cs typeface="Calibri"/>
            </a:endParaRPr>
          </a:p>
        </p:txBody>
      </p:sp>
    </p:spTree>
    <p:extLst>
      <p:ext uri="{BB962C8B-B14F-4D97-AF65-F5344CB8AC3E}">
        <p14:creationId xmlns:p14="http://schemas.microsoft.com/office/powerpoint/2010/main" val="27547205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80" y="970788"/>
            <a:ext cx="9144000" cy="127635"/>
          </a:xfrm>
          <a:custGeom>
            <a:avLst/>
            <a:gdLst/>
            <a:ahLst/>
            <a:cxnLst/>
            <a:rect l="l" t="t" r="r" b="b"/>
            <a:pathLst>
              <a:path w="9144000" h="127634">
                <a:moveTo>
                  <a:pt x="0" y="127253"/>
                </a:moveTo>
                <a:lnTo>
                  <a:pt x="9144000" y="127253"/>
                </a:lnTo>
                <a:lnTo>
                  <a:pt x="9144000" y="0"/>
                </a:lnTo>
                <a:lnTo>
                  <a:pt x="0" y="0"/>
                </a:lnTo>
                <a:lnTo>
                  <a:pt x="0" y="127253"/>
                </a:lnTo>
                <a:close/>
              </a:path>
            </a:pathLst>
          </a:custGeom>
          <a:solidFill>
            <a:srgbClr val="A9282F"/>
          </a:solidFill>
        </p:spPr>
        <p:txBody>
          <a:bodyPr wrap="square" lIns="0" tIns="0" rIns="0" bIns="0" rtlCol="0"/>
          <a:lstStyle/>
          <a:p>
            <a:endParaRPr/>
          </a:p>
        </p:txBody>
      </p:sp>
      <p:sp>
        <p:nvSpPr>
          <p:cNvPr id="3" name="object 3"/>
          <p:cNvSpPr/>
          <p:nvPr/>
        </p:nvSpPr>
        <p:spPr>
          <a:xfrm>
            <a:off x="8485631" y="585977"/>
            <a:ext cx="658368" cy="845058"/>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8510778" y="611123"/>
            <a:ext cx="557022" cy="741426"/>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76200" y="585977"/>
            <a:ext cx="751332" cy="810006"/>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101346" y="611123"/>
            <a:ext cx="647700" cy="706374"/>
          </a:xfrm>
          <a:prstGeom prst="rect">
            <a:avLst/>
          </a:prstGeom>
          <a:blipFill>
            <a:blip r:embed="rId6" cstate="print"/>
            <a:stretch>
              <a:fillRect/>
            </a:stretch>
          </a:blipFill>
        </p:spPr>
        <p:txBody>
          <a:bodyPr wrap="square" lIns="0" tIns="0" rIns="0" bIns="0" rtlCol="0"/>
          <a:lstStyle/>
          <a:p>
            <a:endParaRPr/>
          </a:p>
        </p:txBody>
      </p:sp>
      <p:sp>
        <p:nvSpPr>
          <p:cNvPr id="8" name="object 8"/>
          <p:cNvSpPr txBox="1">
            <a:spLocks noGrp="1"/>
          </p:cNvSpPr>
          <p:nvPr>
            <p:ph type="title"/>
          </p:nvPr>
        </p:nvSpPr>
        <p:spPr>
          <a:xfrm>
            <a:off x="0" y="228600"/>
            <a:ext cx="9144000" cy="566822"/>
          </a:xfrm>
          <a:prstGeom prst="rect">
            <a:avLst/>
          </a:prstGeom>
        </p:spPr>
        <p:txBody>
          <a:bodyPr vert="horz" wrap="square" lIns="0" tIns="12700" rIns="0" bIns="0" rtlCol="0">
            <a:spAutoFit/>
          </a:bodyPr>
          <a:lstStyle/>
          <a:p>
            <a:pPr marL="12700" algn="ctr">
              <a:lnSpc>
                <a:spcPct val="100000"/>
              </a:lnSpc>
              <a:spcBef>
                <a:spcPts val="100"/>
              </a:spcBef>
            </a:pPr>
            <a:r>
              <a:rPr lang="en-US" sz="3600" dirty="0">
                <a:effectLst>
                  <a:outerShdw blurRad="38100" dist="38100" dir="2700000" algn="tl">
                    <a:srgbClr val="000000">
                      <a:alpha val="43137"/>
                    </a:srgbClr>
                  </a:outerShdw>
                </a:effectLst>
              </a:rPr>
              <a:t>Overview</a:t>
            </a:r>
            <a:endParaRPr sz="3600" dirty="0">
              <a:effectLst>
                <a:outerShdw blurRad="38100" dist="38100" dir="2700000" algn="tl">
                  <a:srgbClr val="000000">
                    <a:alpha val="43137"/>
                  </a:srgbClr>
                </a:outerShdw>
              </a:effectLst>
            </a:endParaRPr>
          </a:p>
        </p:txBody>
      </p:sp>
      <p:sp>
        <p:nvSpPr>
          <p:cNvPr id="10" name="Text Placeholder 2">
            <a:extLst>
              <a:ext uri="{FF2B5EF4-FFF2-40B4-BE49-F238E27FC236}">
                <a16:creationId xmlns:a16="http://schemas.microsoft.com/office/drawing/2014/main" id="{FAAAF937-2D6B-4439-AAEE-89D23D6E0E0C}"/>
              </a:ext>
            </a:extLst>
          </p:cNvPr>
          <p:cNvSpPr>
            <a:spLocks noGrp="1"/>
          </p:cNvSpPr>
          <p:nvPr>
            <p:ph type="body" idx="1"/>
          </p:nvPr>
        </p:nvSpPr>
        <p:spPr>
          <a:xfrm>
            <a:off x="481836" y="1371600"/>
            <a:ext cx="8180323" cy="3877985"/>
          </a:xfrm>
        </p:spPr>
        <p:txBody>
          <a:bodyPr/>
          <a:lstStyle/>
          <a:p>
            <a:pPr marL="457200" indent="-457200">
              <a:buFont typeface="Arial" panose="020B0604020202020204" pitchFamily="34" charset="0"/>
              <a:buChar char="•"/>
            </a:pPr>
            <a:r>
              <a:rPr lang="en-US" dirty="0"/>
              <a:t>Institutional Background and History</a:t>
            </a:r>
          </a:p>
          <a:p>
            <a:endParaRPr lang="en-US" dirty="0"/>
          </a:p>
          <a:p>
            <a:pPr marL="457200" indent="-457200">
              <a:buFont typeface="Arial" panose="020B0604020202020204" pitchFamily="34" charset="0"/>
              <a:buChar char="•"/>
            </a:pPr>
            <a:r>
              <a:rPr lang="en-US" dirty="0"/>
              <a:t>Mission and Vision</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Student Demographics</a:t>
            </a:r>
          </a:p>
          <a:p>
            <a:endParaRPr lang="en-US" dirty="0"/>
          </a:p>
          <a:p>
            <a:pPr marL="457200" indent="-457200">
              <a:buFont typeface="Arial" panose="020B0604020202020204" pitchFamily="34" charset="0"/>
              <a:buChar char="•"/>
            </a:pPr>
            <a:r>
              <a:rPr lang="en-US" dirty="0"/>
              <a:t>Educational Methodology</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Academic Policies &amp; Expectations</a:t>
            </a:r>
          </a:p>
        </p:txBody>
      </p:sp>
    </p:spTree>
    <p:extLst>
      <p:ext uri="{BB962C8B-B14F-4D97-AF65-F5344CB8AC3E}">
        <p14:creationId xmlns:p14="http://schemas.microsoft.com/office/powerpoint/2010/main" val="4166972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80" y="970788"/>
            <a:ext cx="9144000" cy="127635"/>
          </a:xfrm>
          <a:custGeom>
            <a:avLst/>
            <a:gdLst/>
            <a:ahLst/>
            <a:cxnLst/>
            <a:rect l="l" t="t" r="r" b="b"/>
            <a:pathLst>
              <a:path w="9144000" h="127634">
                <a:moveTo>
                  <a:pt x="0" y="127253"/>
                </a:moveTo>
                <a:lnTo>
                  <a:pt x="9144000" y="127253"/>
                </a:lnTo>
                <a:lnTo>
                  <a:pt x="9144000" y="0"/>
                </a:lnTo>
                <a:lnTo>
                  <a:pt x="0" y="0"/>
                </a:lnTo>
                <a:lnTo>
                  <a:pt x="0" y="127253"/>
                </a:lnTo>
                <a:close/>
              </a:path>
            </a:pathLst>
          </a:custGeom>
          <a:solidFill>
            <a:srgbClr val="A9282F"/>
          </a:solidFill>
        </p:spPr>
        <p:txBody>
          <a:bodyPr wrap="square" lIns="0" tIns="0" rIns="0" bIns="0" rtlCol="0"/>
          <a:lstStyle/>
          <a:p>
            <a:endParaRPr/>
          </a:p>
        </p:txBody>
      </p:sp>
      <p:sp>
        <p:nvSpPr>
          <p:cNvPr id="3" name="object 3"/>
          <p:cNvSpPr/>
          <p:nvPr/>
        </p:nvSpPr>
        <p:spPr>
          <a:xfrm>
            <a:off x="8485631" y="585977"/>
            <a:ext cx="658368" cy="845058"/>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8510778" y="611123"/>
            <a:ext cx="557022" cy="741426"/>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76200" y="585977"/>
            <a:ext cx="751332" cy="810006"/>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101346" y="611123"/>
            <a:ext cx="647700" cy="706374"/>
          </a:xfrm>
          <a:prstGeom prst="rect">
            <a:avLst/>
          </a:prstGeom>
          <a:blipFill>
            <a:blip r:embed="rId6" cstate="print"/>
            <a:stretch>
              <a:fillRect/>
            </a:stretch>
          </a:blipFill>
        </p:spPr>
        <p:txBody>
          <a:bodyPr wrap="square" lIns="0" tIns="0" rIns="0" bIns="0" rtlCol="0"/>
          <a:lstStyle/>
          <a:p>
            <a:endParaRPr/>
          </a:p>
        </p:txBody>
      </p:sp>
      <p:sp>
        <p:nvSpPr>
          <p:cNvPr id="8" name="object 8"/>
          <p:cNvSpPr txBox="1">
            <a:spLocks noGrp="1"/>
          </p:cNvSpPr>
          <p:nvPr>
            <p:ph type="title"/>
          </p:nvPr>
        </p:nvSpPr>
        <p:spPr>
          <a:xfrm>
            <a:off x="0" y="230378"/>
            <a:ext cx="9144000" cy="574040"/>
          </a:xfrm>
          <a:prstGeom prst="rect">
            <a:avLst/>
          </a:prstGeom>
        </p:spPr>
        <p:txBody>
          <a:bodyPr vert="horz" wrap="square" lIns="0" tIns="12700" rIns="0" bIns="0" rtlCol="0">
            <a:spAutoFit/>
          </a:bodyPr>
          <a:lstStyle/>
          <a:p>
            <a:pPr marL="12700" algn="ctr">
              <a:lnSpc>
                <a:spcPct val="100000"/>
              </a:lnSpc>
              <a:spcBef>
                <a:spcPts val="100"/>
              </a:spcBef>
            </a:pPr>
            <a:r>
              <a:rPr sz="3600" spc="-15" dirty="0">
                <a:effectLst>
                  <a:outerShdw blurRad="38100" dist="38100" dir="2700000" algn="tl">
                    <a:srgbClr val="000000">
                      <a:alpha val="43137"/>
                    </a:srgbClr>
                  </a:outerShdw>
                </a:effectLst>
              </a:rPr>
              <a:t>Grades, </a:t>
            </a:r>
            <a:r>
              <a:rPr sz="3600" spc="-10" dirty="0">
                <a:effectLst>
                  <a:outerShdw blurRad="38100" dist="38100" dir="2700000" algn="tl">
                    <a:srgbClr val="000000">
                      <a:alpha val="43137"/>
                    </a:srgbClr>
                  </a:outerShdw>
                </a:effectLst>
              </a:rPr>
              <a:t>Assessment, </a:t>
            </a:r>
            <a:r>
              <a:rPr sz="3600" dirty="0">
                <a:effectLst>
                  <a:outerShdw blurRad="38100" dist="38100" dir="2700000" algn="tl">
                    <a:srgbClr val="000000">
                      <a:alpha val="43137"/>
                    </a:srgbClr>
                  </a:outerShdw>
                </a:effectLst>
              </a:rPr>
              <a:t>and </a:t>
            </a:r>
            <a:r>
              <a:rPr sz="3600" spc="-20" dirty="0">
                <a:effectLst>
                  <a:outerShdw blurRad="38100" dist="38100" dir="2700000" algn="tl">
                    <a:srgbClr val="000000">
                      <a:alpha val="43137"/>
                    </a:srgbClr>
                  </a:outerShdw>
                </a:effectLst>
              </a:rPr>
              <a:t>Evaluation</a:t>
            </a:r>
            <a:endParaRPr sz="3600" dirty="0">
              <a:effectLst>
                <a:outerShdw blurRad="38100" dist="38100" dir="2700000" algn="tl">
                  <a:srgbClr val="000000">
                    <a:alpha val="43137"/>
                  </a:srgbClr>
                </a:outerShdw>
              </a:effectLst>
            </a:endParaRPr>
          </a:p>
        </p:txBody>
      </p:sp>
      <p:sp>
        <p:nvSpPr>
          <p:cNvPr id="9" name="object 9"/>
          <p:cNvSpPr txBox="1"/>
          <p:nvPr/>
        </p:nvSpPr>
        <p:spPr>
          <a:xfrm>
            <a:off x="482091" y="1219456"/>
            <a:ext cx="8176259" cy="3901068"/>
          </a:xfrm>
          <a:prstGeom prst="rect">
            <a:avLst/>
          </a:prstGeom>
        </p:spPr>
        <p:txBody>
          <a:bodyPr vert="horz" wrap="square" lIns="0" tIns="99060" rIns="0" bIns="0" rtlCol="0" anchor="t">
            <a:spAutoFit/>
          </a:bodyPr>
          <a:lstStyle/>
          <a:p>
            <a:pPr marL="355600" indent="-342900">
              <a:lnSpc>
                <a:spcPct val="100000"/>
              </a:lnSpc>
              <a:spcBef>
                <a:spcPts val="780"/>
              </a:spcBef>
              <a:buClr>
                <a:srgbClr val="BD0104"/>
              </a:buClr>
              <a:buFont typeface="Arial"/>
              <a:buChar char="•"/>
              <a:tabLst>
                <a:tab pos="354965" algn="l"/>
                <a:tab pos="355600" algn="l"/>
              </a:tabLst>
            </a:pPr>
            <a:r>
              <a:rPr sz="2800" b="1" spc="-10" dirty="0">
                <a:solidFill>
                  <a:srgbClr val="404040"/>
                </a:solidFill>
                <a:cs typeface="Calibri"/>
              </a:rPr>
              <a:t>Grade</a:t>
            </a:r>
            <a:r>
              <a:rPr sz="2800" b="1" spc="5" dirty="0">
                <a:solidFill>
                  <a:srgbClr val="404040"/>
                </a:solidFill>
                <a:cs typeface="Calibri"/>
              </a:rPr>
              <a:t> </a:t>
            </a:r>
            <a:r>
              <a:rPr sz="2800" b="1" spc="-15" dirty="0">
                <a:solidFill>
                  <a:srgbClr val="404040"/>
                </a:solidFill>
                <a:cs typeface="Calibri"/>
              </a:rPr>
              <a:t>Policy</a:t>
            </a:r>
            <a:endParaRPr sz="2800" b="1" dirty="0">
              <a:cs typeface="Calibri"/>
            </a:endParaRPr>
          </a:p>
          <a:p>
            <a:pPr marL="812800" lvl="1" indent="-342900">
              <a:lnSpc>
                <a:spcPct val="100000"/>
              </a:lnSpc>
              <a:spcBef>
                <a:spcPts val="610"/>
              </a:spcBef>
              <a:buClr>
                <a:srgbClr val="BD0104"/>
              </a:buClr>
              <a:buFont typeface="Arial"/>
              <a:buChar char="•"/>
              <a:tabLst>
                <a:tab pos="812165" algn="l"/>
                <a:tab pos="812800" algn="l"/>
              </a:tabLst>
            </a:pPr>
            <a:r>
              <a:rPr sz="2400" spc="-5" dirty="0">
                <a:solidFill>
                  <a:srgbClr val="404040"/>
                </a:solidFill>
                <a:cs typeface="Calibri"/>
              </a:rPr>
              <a:t>The </a:t>
            </a:r>
            <a:r>
              <a:rPr sz="2400" dirty="0">
                <a:solidFill>
                  <a:srgbClr val="404040"/>
                </a:solidFill>
                <a:cs typeface="Calibri"/>
              </a:rPr>
              <a:t>NDU </a:t>
            </a:r>
            <a:r>
              <a:rPr sz="2400" spc="-10" dirty="0">
                <a:solidFill>
                  <a:srgbClr val="404040"/>
                </a:solidFill>
                <a:cs typeface="Calibri"/>
              </a:rPr>
              <a:t>grade </a:t>
            </a:r>
            <a:r>
              <a:rPr sz="2400" spc="-5" dirty="0">
                <a:solidFill>
                  <a:srgbClr val="404040"/>
                </a:solidFill>
                <a:cs typeface="Calibri"/>
              </a:rPr>
              <a:t>scale uses </a:t>
            </a:r>
            <a:r>
              <a:rPr sz="2400" dirty="0">
                <a:solidFill>
                  <a:srgbClr val="404040"/>
                </a:solidFill>
                <a:cs typeface="Calibri"/>
              </a:rPr>
              <a:t>the </a:t>
            </a:r>
            <a:r>
              <a:rPr sz="2400" spc="-10" dirty="0">
                <a:solidFill>
                  <a:srgbClr val="404040"/>
                </a:solidFill>
                <a:cs typeface="Calibri"/>
              </a:rPr>
              <a:t>following</a:t>
            </a:r>
            <a:r>
              <a:rPr sz="2400" spc="-30" dirty="0">
                <a:solidFill>
                  <a:srgbClr val="404040"/>
                </a:solidFill>
                <a:cs typeface="Calibri"/>
              </a:rPr>
              <a:t> </a:t>
            </a:r>
            <a:r>
              <a:rPr sz="2400" spc="-10" dirty="0">
                <a:solidFill>
                  <a:srgbClr val="404040"/>
                </a:solidFill>
                <a:cs typeface="Calibri"/>
              </a:rPr>
              <a:t>grades:</a:t>
            </a:r>
            <a:endParaRPr sz="2400" dirty="0">
              <a:cs typeface="Calibri"/>
            </a:endParaRPr>
          </a:p>
          <a:p>
            <a:pPr marL="1093470" lvl="2" indent="-394970">
              <a:lnSpc>
                <a:spcPct val="100000"/>
              </a:lnSpc>
              <a:spcBef>
                <a:spcPts val="600"/>
              </a:spcBef>
              <a:buClr>
                <a:srgbClr val="BD0104"/>
              </a:buClr>
              <a:buFont typeface="Arial"/>
              <a:buChar char="•"/>
              <a:tabLst>
                <a:tab pos="1093470" algn="l"/>
                <a:tab pos="1094105" algn="l"/>
              </a:tabLst>
            </a:pPr>
            <a:r>
              <a:rPr sz="2400" spc="10" dirty="0">
                <a:solidFill>
                  <a:srgbClr val="404040"/>
                </a:solidFill>
                <a:cs typeface="Calibri"/>
              </a:rPr>
              <a:t>A, </a:t>
            </a:r>
            <a:r>
              <a:rPr sz="2400" spc="-5" dirty="0">
                <a:solidFill>
                  <a:srgbClr val="404040"/>
                </a:solidFill>
                <a:cs typeface="Calibri"/>
              </a:rPr>
              <a:t>A-, B+, </a:t>
            </a:r>
            <a:r>
              <a:rPr sz="2400" spc="-15" dirty="0">
                <a:solidFill>
                  <a:srgbClr val="404040"/>
                </a:solidFill>
                <a:cs typeface="Calibri"/>
              </a:rPr>
              <a:t>B, </a:t>
            </a:r>
            <a:r>
              <a:rPr sz="2400" dirty="0">
                <a:solidFill>
                  <a:srgbClr val="404040"/>
                </a:solidFill>
                <a:cs typeface="Calibri"/>
              </a:rPr>
              <a:t>B-, </a:t>
            </a:r>
            <a:r>
              <a:rPr sz="2400" spc="-5" dirty="0">
                <a:solidFill>
                  <a:srgbClr val="404040"/>
                </a:solidFill>
                <a:cs typeface="Calibri"/>
              </a:rPr>
              <a:t>C, and</a:t>
            </a:r>
            <a:r>
              <a:rPr sz="2400" spc="20" dirty="0">
                <a:solidFill>
                  <a:srgbClr val="404040"/>
                </a:solidFill>
                <a:cs typeface="Calibri"/>
              </a:rPr>
              <a:t> </a:t>
            </a:r>
            <a:r>
              <a:rPr sz="2400" spc="-75" dirty="0">
                <a:solidFill>
                  <a:srgbClr val="404040"/>
                </a:solidFill>
                <a:cs typeface="Calibri"/>
              </a:rPr>
              <a:t>F</a:t>
            </a:r>
            <a:endParaRPr sz="2400" dirty="0">
              <a:cs typeface="Calibri"/>
            </a:endParaRPr>
          </a:p>
          <a:p>
            <a:pPr lvl="2">
              <a:lnSpc>
                <a:spcPct val="100000"/>
              </a:lnSpc>
              <a:buClr>
                <a:srgbClr val="BD0104"/>
              </a:buClr>
              <a:buFont typeface="Arial"/>
              <a:buChar char="•"/>
            </a:pPr>
            <a:endParaRPr sz="2800" dirty="0">
              <a:cs typeface="Times New Roman"/>
            </a:endParaRPr>
          </a:p>
          <a:p>
            <a:pPr lvl="2">
              <a:lnSpc>
                <a:spcPct val="100000"/>
              </a:lnSpc>
              <a:spcBef>
                <a:spcPts val="35"/>
              </a:spcBef>
              <a:buClr>
                <a:srgbClr val="BD0104"/>
              </a:buClr>
              <a:buFont typeface="Arial"/>
              <a:buChar char="•"/>
            </a:pPr>
            <a:endParaRPr sz="2800" dirty="0">
              <a:cs typeface="Times New Roman"/>
            </a:endParaRPr>
          </a:p>
          <a:p>
            <a:pPr marL="355600" indent="-342900">
              <a:lnSpc>
                <a:spcPct val="100000"/>
              </a:lnSpc>
              <a:buClr>
                <a:srgbClr val="BD0104"/>
              </a:buClr>
              <a:buFont typeface="Arial"/>
              <a:buChar char="•"/>
              <a:tabLst>
                <a:tab pos="354965" algn="l"/>
                <a:tab pos="355600" algn="l"/>
              </a:tabLst>
            </a:pPr>
            <a:r>
              <a:rPr sz="2800" b="1" spc="-5" dirty="0">
                <a:solidFill>
                  <a:srgbClr val="404040"/>
                </a:solidFill>
                <a:cs typeface="Calibri"/>
              </a:rPr>
              <a:t>Assessment and</a:t>
            </a:r>
            <a:r>
              <a:rPr sz="2800" b="1" spc="30" dirty="0">
                <a:solidFill>
                  <a:srgbClr val="404040"/>
                </a:solidFill>
                <a:cs typeface="Calibri"/>
              </a:rPr>
              <a:t> </a:t>
            </a:r>
            <a:r>
              <a:rPr sz="2800" b="1" spc="-15" dirty="0">
                <a:solidFill>
                  <a:srgbClr val="404040"/>
                </a:solidFill>
                <a:cs typeface="Calibri"/>
              </a:rPr>
              <a:t>Evaluation</a:t>
            </a:r>
            <a:endParaRPr sz="2800" b="1" dirty="0">
              <a:cs typeface="Calibri"/>
            </a:endParaRPr>
          </a:p>
          <a:p>
            <a:pPr marL="812800" marR="5080" lvl="1" indent="-342900">
              <a:spcBef>
                <a:spcPts val="615"/>
              </a:spcBef>
              <a:buClr>
                <a:srgbClr val="BD0104"/>
              </a:buClr>
              <a:buFont typeface="Arial"/>
              <a:buChar char="•"/>
              <a:tabLst>
                <a:tab pos="864869" algn="l"/>
                <a:tab pos="865505" algn="l"/>
              </a:tabLst>
            </a:pPr>
            <a:r>
              <a:rPr sz="2400" spc="-5" dirty="0">
                <a:solidFill>
                  <a:srgbClr val="404040"/>
                </a:solidFill>
                <a:cs typeface="Calibri"/>
              </a:rPr>
              <a:t>The assessment </a:t>
            </a:r>
            <a:r>
              <a:rPr sz="2400" dirty="0">
                <a:solidFill>
                  <a:srgbClr val="404040"/>
                </a:solidFill>
                <a:cs typeface="Calibri"/>
              </a:rPr>
              <a:t>and </a:t>
            </a:r>
            <a:r>
              <a:rPr sz="2400" spc="-10" dirty="0">
                <a:solidFill>
                  <a:srgbClr val="404040"/>
                </a:solidFill>
                <a:cs typeface="Calibri"/>
              </a:rPr>
              <a:t>evaluation </a:t>
            </a:r>
            <a:r>
              <a:rPr sz="2400" spc="-5" dirty="0">
                <a:solidFill>
                  <a:srgbClr val="404040"/>
                </a:solidFill>
                <a:cs typeface="Calibri"/>
              </a:rPr>
              <a:t>process </a:t>
            </a:r>
            <a:r>
              <a:rPr sz="2400" dirty="0">
                <a:solidFill>
                  <a:srgbClr val="404040"/>
                </a:solidFill>
                <a:cs typeface="Calibri"/>
              </a:rPr>
              <a:t>is </a:t>
            </a:r>
            <a:r>
              <a:rPr sz="2400" spc="-10" dirty="0">
                <a:solidFill>
                  <a:srgbClr val="404040"/>
                </a:solidFill>
                <a:cs typeface="Calibri"/>
              </a:rPr>
              <a:t>focused </a:t>
            </a:r>
            <a:r>
              <a:rPr sz="2400" dirty="0">
                <a:solidFill>
                  <a:srgbClr val="404040"/>
                </a:solidFill>
                <a:cs typeface="Calibri"/>
              </a:rPr>
              <a:t>on </a:t>
            </a:r>
            <a:r>
              <a:rPr sz="2400" spc="-10" dirty="0">
                <a:solidFill>
                  <a:srgbClr val="404040"/>
                </a:solidFill>
                <a:cs typeface="Calibri"/>
              </a:rPr>
              <a:t>providing students </a:t>
            </a:r>
            <a:r>
              <a:rPr sz="2400" spc="-5" dirty="0">
                <a:solidFill>
                  <a:srgbClr val="404040"/>
                </a:solidFill>
                <a:cs typeface="Calibri"/>
              </a:rPr>
              <a:t>with</a:t>
            </a:r>
            <a:r>
              <a:rPr lang="en-US" sz="2400" spc="-5" dirty="0">
                <a:solidFill>
                  <a:srgbClr val="404040"/>
                </a:solidFill>
                <a:cs typeface="Calibri"/>
              </a:rPr>
              <a:t> </a:t>
            </a:r>
            <a:r>
              <a:rPr sz="2400" spc="-10" dirty="0">
                <a:solidFill>
                  <a:srgbClr val="404040"/>
                </a:solidFill>
                <a:cs typeface="Calibri"/>
              </a:rPr>
              <a:t>substantive feedback to facilitate </a:t>
            </a:r>
            <a:r>
              <a:rPr sz="2400" dirty="0">
                <a:solidFill>
                  <a:srgbClr val="404040"/>
                </a:solidFill>
                <a:cs typeface="Calibri"/>
              </a:rPr>
              <a:t>their </a:t>
            </a:r>
            <a:r>
              <a:rPr sz="2400" spc="-10" dirty="0">
                <a:solidFill>
                  <a:srgbClr val="404040"/>
                </a:solidFill>
                <a:cs typeface="Calibri"/>
              </a:rPr>
              <a:t>intellectual </a:t>
            </a:r>
            <a:r>
              <a:rPr sz="2400" dirty="0">
                <a:solidFill>
                  <a:srgbClr val="404040"/>
                </a:solidFill>
                <a:cs typeface="Calibri"/>
              </a:rPr>
              <a:t>and </a:t>
            </a:r>
            <a:r>
              <a:rPr sz="2400" spc="-5" dirty="0">
                <a:solidFill>
                  <a:srgbClr val="404040"/>
                </a:solidFill>
                <a:cs typeface="Calibri"/>
              </a:rPr>
              <a:t>leadership</a:t>
            </a:r>
            <a:r>
              <a:rPr lang="en-US" sz="2400" spc="-5" dirty="0">
                <a:solidFill>
                  <a:srgbClr val="404040"/>
                </a:solidFill>
                <a:cs typeface="Calibri"/>
              </a:rPr>
              <a:t> </a:t>
            </a:r>
            <a:r>
              <a:rPr sz="2400" spc="-5" dirty="0">
                <a:solidFill>
                  <a:srgbClr val="404040"/>
                </a:solidFill>
                <a:cs typeface="Calibri"/>
              </a:rPr>
              <a:t> </a:t>
            </a:r>
            <a:r>
              <a:rPr sz="2400" spc="-10" dirty="0">
                <a:solidFill>
                  <a:srgbClr val="404040"/>
                </a:solidFill>
                <a:cs typeface="Calibri"/>
              </a:rPr>
              <a:t>development</a:t>
            </a:r>
            <a:endParaRPr sz="2400" dirty="0">
              <a:cs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80" y="970788"/>
            <a:ext cx="9144000" cy="127635"/>
          </a:xfrm>
          <a:custGeom>
            <a:avLst/>
            <a:gdLst/>
            <a:ahLst/>
            <a:cxnLst/>
            <a:rect l="l" t="t" r="r" b="b"/>
            <a:pathLst>
              <a:path w="9144000" h="127634">
                <a:moveTo>
                  <a:pt x="0" y="127253"/>
                </a:moveTo>
                <a:lnTo>
                  <a:pt x="9144000" y="127253"/>
                </a:lnTo>
                <a:lnTo>
                  <a:pt x="9144000" y="0"/>
                </a:lnTo>
                <a:lnTo>
                  <a:pt x="0" y="0"/>
                </a:lnTo>
                <a:lnTo>
                  <a:pt x="0" y="127253"/>
                </a:lnTo>
                <a:close/>
              </a:path>
            </a:pathLst>
          </a:custGeom>
          <a:solidFill>
            <a:srgbClr val="A9282F"/>
          </a:solidFill>
        </p:spPr>
        <p:txBody>
          <a:bodyPr wrap="square" lIns="0" tIns="0" rIns="0" bIns="0" rtlCol="0"/>
          <a:lstStyle/>
          <a:p>
            <a:endParaRPr/>
          </a:p>
        </p:txBody>
      </p:sp>
      <p:sp>
        <p:nvSpPr>
          <p:cNvPr id="3" name="object 3"/>
          <p:cNvSpPr/>
          <p:nvPr/>
        </p:nvSpPr>
        <p:spPr>
          <a:xfrm>
            <a:off x="8485631" y="585977"/>
            <a:ext cx="658368" cy="845058"/>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8510778" y="611123"/>
            <a:ext cx="557022" cy="741426"/>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76200" y="585977"/>
            <a:ext cx="751332" cy="810006"/>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101346" y="611123"/>
            <a:ext cx="647700" cy="706374"/>
          </a:xfrm>
          <a:prstGeom prst="rect">
            <a:avLst/>
          </a:prstGeom>
          <a:blipFill>
            <a:blip r:embed="rId6" cstate="print"/>
            <a:stretch>
              <a:fillRect/>
            </a:stretch>
          </a:blipFill>
        </p:spPr>
        <p:txBody>
          <a:bodyPr wrap="square" lIns="0" tIns="0" rIns="0" bIns="0" rtlCol="0"/>
          <a:lstStyle/>
          <a:p>
            <a:endParaRPr/>
          </a:p>
        </p:txBody>
      </p:sp>
      <p:sp>
        <p:nvSpPr>
          <p:cNvPr id="8" name="object 8"/>
          <p:cNvSpPr txBox="1">
            <a:spLocks noGrp="1"/>
          </p:cNvSpPr>
          <p:nvPr>
            <p:ph type="title"/>
          </p:nvPr>
        </p:nvSpPr>
        <p:spPr>
          <a:xfrm>
            <a:off x="0" y="228600"/>
            <a:ext cx="9144000" cy="566822"/>
          </a:xfrm>
          <a:prstGeom prst="rect">
            <a:avLst/>
          </a:prstGeom>
        </p:spPr>
        <p:txBody>
          <a:bodyPr vert="horz" wrap="square" lIns="0" tIns="12700" rIns="0" bIns="0" rtlCol="0">
            <a:spAutoFit/>
          </a:bodyPr>
          <a:lstStyle/>
          <a:p>
            <a:pPr marL="12700" algn="ctr">
              <a:lnSpc>
                <a:spcPct val="100000"/>
              </a:lnSpc>
              <a:spcBef>
                <a:spcPts val="100"/>
              </a:spcBef>
            </a:pPr>
            <a:r>
              <a:rPr lang="en-US" sz="3600" spc="-15" dirty="0">
                <a:effectLst>
                  <a:outerShdw blurRad="38100" dist="38100" dir="2700000" algn="tl">
                    <a:srgbClr val="000000">
                      <a:alpha val="43137"/>
                    </a:srgbClr>
                  </a:outerShdw>
                </a:effectLst>
              </a:rPr>
              <a:t>Important Academic Policies</a:t>
            </a:r>
            <a:endParaRPr sz="3600" dirty="0">
              <a:effectLst>
                <a:outerShdw blurRad="38100" dist="38100" dir="2700000" algn="tl">
                  <a:srgbClr val="000000">
                    <a:alpha val="43137"/>
                  </a:srgbClr>
                </a:outerShdw>
              </a:effectLst>
            </a:endParaRPr>
          </a:p>
        </p:txBody>
      </p:sp>
      <p:sp>
        <p:nvSpPr>
          <p:cNvPr id="9" name="object 9"/>
          <p:cNvSpPr txBox="1"/>
          <p:nvPr/>
        </p:nvSpPr>
        <p:spPr>
          <a:xfrm>
            <a:off x="914400" y="1828800"/>
            <a:ext cx="7077364" cy="2505173"/>
          </a:xfrm>
          <a:prstGeom prst="rect">
            <a:avLst/>
          </a:prstGeom>
        </p:spPr>
        <p:txBody>
          <a:bodyPr vert="horz" wrap="square" lIns="0" tIns="12065" rIns="0" bIns="0" rtlCol="0">
            <a:spAutoFit/>
          </a:bodyPr>
          <a:lstStyle/>
          <a:p>
            <a:pPr marL="355600" indent="-342900">
              <a:lnSpc>
                <a:spcPct val="100000"/>
              </a:lnSpc>
              <a:spcBef>
                <a:spcPts val="95"/>
              </a:spcBef>
              <a:buClr>
                <a:srgbClr val="BD0104"/>
              </a:buClr>
              <a:buFont typeface="Arial"/>
              <a:buChar char="•"/>
              <a:tabLst>
                <a:tab pos="354965" algn="l"/>
                <a:tab pos="355600" algn="l"/>
              </a:tabLst>
            </a:pPr>
            <a:r>
              <a:rPr sz="2800" spc="-5" dirty="0">
                <a:solidFill>
                  <a:srgbClr val="404040"/>
                </a:solidFill>
                <a:latin typeface="Calibri"/>
                <a:cs typeface="Calibri"/>
              </a:rPr>
              <a:t>Academic</a:t>
            </a:r>
            <a:r>
              <a:rPr sz="2800" spc="20" dirty="0">
                <a:solidFill>
                  <a:srgbClr val="404040"/>
                </a:solidFill>
                <a:latin typeface="Calibri"/>
                <a:cs typeface="Calibri"/>
              </a:rPr>
              <a:t> </a:t>
            </a:r>
            <a:r>
              <a:rPr sz="2800" spc="-10" dirty="0">
                <a:solidFill>
                  <a:srgbClr val="404040"/>
                </a:solidFill>
                <a:latin typeface="Calibri"/>
                <a:cs typeface="Calibri"/>
              </a:rPr>
              <a:t>Freedom</a:t>
            </a:r>
            <a:endParaRPr sz="2800" dirty="0">
              <a:latin typeface="Calibri"/>
              <a:cs typeface="Calibri"/>
            </a:endParaRPr>
          </a:p>
          <a:p>
            <a:pPr marL="355600" indent="-342900">
              <a:lnSpc>
                <a:spcPct val="100000"/>
              </a:lnSpc>
              <a:spcBef>
                <a:spcPts val="2000"/>
              </a:spcBef>
              <a:buClr>
                <a:srgbClr val="BD0104"/>
              </a:buClr>
              <a:buFont typeface="Arial"/>
              <a:buChar char="•"/>
              <a:tabLst>
                <a:tab pos="354965" algn="l"/>
                <a:tab pos="355600" algn="l"/>
              </a:tabLst>
            </a:pPr>
            <a:r>
              <a:rPr sz="2800" spc="-10" dirty="0">
                <a:solidFill>
                  <a:srgbClr val="404040"/>
                </a:solidFill>
                <a:latin typeface="Calibri"/>
                <a:cs typeface="Calibri"/>
              </a:rPr>
              <a:t>Non-Attribution</a:t>
            </a:r>
            <a:endParaRPr sz="2800" dirty="0">
              <a:latin typeface="Calibri"/>
              <a:cs typeface="Calibri"/>
            </a:endParaRPr>
          </a:p>
          <a:p>
            <a:pPr marL="355600" indent="-342900">
              <a:lnSpc>
                <a:spcPct val="100000"/>
              </a:lnSpc>
              <a:spcBef>
                <a:spcPts val="2005"/>
              </a:spcBef>
              <a:buClr>
                <a:srgbClr val="BD0104"/>
              </a:buClr>
              <a:buFont typeface="Arial"/>
              <a:buChar char="•"/>
              <a:tabLst>
                <a:tab pos="354965" algn="l"/>
                <a:tab pos="355600" algn="l"/>
              </a:tabLst>
            </a:pPr>
            <a:r>
              <a:rPr sz="2800" spc="-5" dirty="0">
                <a:solidFill>
                  <a:srgbClr val="404040"/>
                </a:solidFill>
                <a:latin typeface="Calibri"/>
                <a:cs typeface="Calibri"/>
              </a:rPr>
              <a:t>Academic</a:t>
            </a:r>
            <a:r>
              <a:rPr sz="2800" spc="20" dirty="0">
                <a:solidFill>
                  <a:srgbClr val="404040"/>
                </a:solidFill>
                <a:latin typeface="Calibri"/>
                <a:cs typeface="Calibri"/>
              </a:rPr>
              <a:t> </a:t>
            </a:r>
            <a:r>
              <a:rPr sz="2800" spc="-10" dirty="0">
                <a:solidFill>
                  <a:srgbClr val="404040"/>
                </a:solidFill>
                <a:latin typeface="Calibri"/>
                <a:cs typeface="Calibri"/>
              </a:rPr>
              <a:t>Integrity</a:t>
            </a:r>
            <a:endParaRPr sz="2800" dirty="0">
              <a:latin typeface="Calibri"/>
              <a:cs typeface="Calibri"/>
            </a:endParaRPr>
          </a:p>
          <a:p>
            <a:pPr marL="355600" indent="-342900">
              <a:lnSpc>
                <a:spcPct val="100000"/>
              </a:lnSpc>
              <a:spcBef>
                <a:spcPts val="1995"/>
              </a:spcBef>
              <a:buClr>
                <a:srgbClr val="BD0104"/>
              </a:buClr>
              <a:buFont typeface="Arial"/>
              <a:buChar char="•"/>
              <a:tabLst>
                <a:tab pos="354965" algn="l"/>
                <a:tab pos="355600" algn="l"/>
              </a:tabLst>
            </a:pPr>
            <a:r>
              <a:rPr sz="2800" spc="-5" dirty="0">
                <a:solidFill>
                  <a:srgbClr val="404040"/>
                </a:solidFill>
                <a:latin typeface="Calibri"/>
                <a:cs typeface="Calibri"/>
              </a:rPr>
              <a:t>Code of </a:t>
            </a:r>
            <a:r>
              <a:rPr sz="2800" spc="-10" dirty="0">
                <a:solidFill>
                  <a:srgbClr val="404040"/>
                </a:solidFill>
                <a:latin typeface="Calibri"/>
                <a:cs typeface="Calibri"/>
              </a:rPr>
              <a:t>Conduct</a:t>
            </a:r>
            <a:endParaRPr sz="2800" dirty="0">
              <a:latin typeface="Calibri"/>
              <a:cs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ctrTitle"/>
          </p:nvPr>
        </p:nvSpPr>
        <p:spPr>
          <a:xfrm>
            <a:off x="0" y="230378"/>
            <a:ext cx="9144000" cy="574040"/>
          </a:xfrm>
          <a:prstGeom prst="rect">
            <a:avLst/>
          </a:prstGeom>
        </p:spPr>
        <p:txBody>
          <a:bodyPr vert="horz" wrap="square" lIns="0" tIns="12700" rIns="0" bIns="0" rtlCol="0">
            <a:spAutoFit/>
          </a:bodyPr>
          <a:lstStyle/>
          <a:p>
            <a:pPr marL="64135" algn="ctr">
              <a:lnSpc>
                <a:spcPct val="100000"/>
              </a:lnSpc>
              <a:spcBef>
                <a:spcPts val="100"/>
              </a:spcBef>
            </a:pPr>
            <a:r>
              <a:rPr spc="-5" dirty="0">
                <a:effectLst>
                  <a:outerShdw blurRad="38100" dist="38100" dir="2700000" algn="tl">
                    <a:srgbClr val="000000">
                      <a:alpha val="43137"/>
                    </a:srgbClr>
                  </a:outerShdw>
                </a:effectLst>
              </a:rPr>
              <a:t>Academic</a:t>
            </a:r>
            <a:r>
              <a:rPr spc="-85" dirty="0">
                <a:effectLst>
                  <a:outerShdw blurRad="38100" dist="38100" dir="2700000" algn="tl">
                    <a:srgbClr val="000000">
                      <a:alpha val="43137"/>
                    </a:srgbClr>
                  </a:outerShdw>
                </a:effectLst>
              </a:rPr>
              <a:t> </a:t>
            </a:r>
            <a:r>
              <a:rPr spc="-10" dirty="0">
                <a:effectLst>
                  <a:outerShdw blurRad="38100" dist="38100" dir="2700000" algn="tl">
                    <a:srgbClr val="000000">
                      <a:alpha val="43137"/>
                    </a:srgbClr>
                  </a:outerShdw>
                </a:effectLst>
              </a:rPr>
              <a:t>Freedom</a:t>
            </a:r>
          </a:p>
        </p:txBody>
      </p:sp>
      <p:sp>
        <p:nvSpPr>
          <p:cNvPr id="4" name="object 4"/>
          <p:cNvSpPr txBox="1"/>
          <p:nvPr/>
        </p:nvSpPr>
        <p:spPr>
          <a:xfrm>
            <a:off x="914400" y="1828800"/>
            <a:ext cx="7315200" cy="1736373"/>
          </a:xfrm>
          <a:prstGeom prst="rect">
            <a:avLst/>
          </a:prstGeom>
        </p:spPr>
        <p:txBody>
          <a:bodyPr vert="horz" wrap="square" lIns="0" tIns="12700" rIns="0" bIns="0" rtlCol="0" anchor="t">
            <a:spAutoFit/>
          </a:bodyPr>
          <a:lstStyle/>
          <a:p>
            <a:pPr marL="12700" marR="5080">
              <a:spcBef>
                <a:spcPts val="100"/>
              </a:spcBef>
            </a:pPr>
            <a:r>
              <a:rPr sz="2800" b="1" spc="-5" dirty="0">
                <a:solidFill>
                  <a:srgbClr val="404040"/>
                </a:solidFill>
                <a:latin typeface="Calibri"/>
                <a:cs typeface="Calibri"/>
              </a:rPr>
              <a:t>Academic </a:t>
            </a:r>
            <a:r>
              <a:rPr sz="2800" b="1" spc="-10" dirty="0">
                <a:solidFill>
                  <a:srgbClr val="404040"/>
                </a:solidFill>
                <a:latin typeface="Calibri"/>
                <a:cs typeface="Calibri"/>
              </a:rPr>
              <a:t>Freedom </a:t>
            </a:r>
            <a:r>
              <a:rPr sz="2800" dirty="0">
                <a:solidFill>
                  <a:srgbClr val="404040"/>
                </a:solidFill>
                <a:latin typeface="Calibri"/>
                <a:cs typeface="Calibri"/>
              </a:rPr>
              <a:t>– </a:t>
            </a:r>
            <a:r>
              <a:rPr sz="2800" spc="-55" dirty="0">
                <a:solidFill>
                  <a:srgbClr val="404040"/>
                </a:solidFill>
                <a:latin typeface="Calibri"/>
                <a:cs typeface="Calibri"/>
              </a:rPr>
              <a:t>We </a:t>
            </a:r>
            <a:r>
              <a:rPr sz="2800" spc="-5" dirty="0">
                <a:solidFill>
                  <a:srgbClr val="404040"/>
                </a:solidFill>
                <a:latin typeface="Calibri"/>
                <a:cs typeface="Calibri"/>
              </a:rPr>
              <a:t>will </a:t>
            </a:r>
            <a:r>
              <a:rPr sz="2800" spc="-15" dirty="0">
                <a:solidFill>
                  <a:srgbClr val="404040"/>
                </a:solidFill>
                <a:latin typeface="Calibri"/>
                <a:cs typeface="Calibri"/>
              </a:rPr>
              <a:t>protect </a:t>
            </a:r>
            <a:r>
              <a:rPr sz="2800" spc="-10" dirty="0">
                <a:solidFill>
                  <a:srgbClr val="404040"/>
                </a:solidFill>
                <a:latin typeface="Calibri"/>
                <a:cs typeface="Calibri"/>
              </a:rPr>
              <a:t>free expression</a:t>
            </a:r>
            <a:r>
              <a:rPr lang="en-US" sz="2800" spc="-10" dirty="0">
                <a:solidFill>
                  <a:srgbClr val="404040"/>
                </a:solidFill>
                <a:latin typeface="Calibri"/>
                <a:cs typeface="Calibri"/>
              </a:rPr>
              <a:t> </a:t>
            </a:r>
            <a:r>
              <a:rPr sz="2800" dirty="0">
                <a:solidFill>
                  <a:srgbClr val="404040"/>
                </a:solidFill>
                <a:latin typeface="Calibri"/>
                <a:cs typeface="Calibri"/>
              </a:rPr>
              <a:t>and </a:t>
            </a:r>
            <a:r>
              <a:rPr sz="2800" spc="-25" dirty="0">
                <a:solidFill>
                  <a:srgbClr val="404040"/>
                </a:solidFill>
                <a:latin typeface="Calibri"/>
                <a:cs typeface="Calibri"/>
              </a:rPr>
              <a:t>foster </a:t>
            </a:r>
            <a:r>
              <a:rPr sz="2800" spc="-5" dirty="0">
                <a:solidFill>
                  <a:srgbClr val="404040"/>
                </a:solidFill>
                <a:latin typeface="Calibri"/>
                <a:cs typeface="Calibri"/>
              </a:rPr>
              <a:t>open </a:t>
            </a:r>
            <a:r>
              <a:rPr sz="2800" spc="-10" dirty="0">
                <a:solidFill>
                  <a:srgbClr val="404040"/>
                </a:solidFill>
                <a:latin typeface="Calibri"/>
                <a:cs typeface="Calibri"/>
              </a:rPr>
              <a:t>intellectual </a:t>
            </a:r>
            <a:r>
              <a:rPr sz="2800" spc="-20" dirty="0">
                <a:solidFill>
                  <a:srgbClr val="404040"/>
                </a:solidFill>
                <a:latin typeface="Calibri"/>
                <a:cs typeface="Calibri"/>
              </a:rPr>
              <a:t>exchanges </a:t>
            </a:r>
            <a:r>
              <a:rPr sz="2800" spc="-5" dirty="0">
                <a:solidFill>
                  <a:srgbClr val="404040"/>
                </a:solidFill>
                <a:latin typeface="Calibri"/>
                <a:cs typeface="Calibri"/>
              </a:rPr>
              <a:t>based upon</a:t>
            </a:r>
            <a:r>
              <a:rPr lang="en-US" sz="2800" spc="-5" dirty="0">
                <a:solidFill>
                  <a:srgbClr val="404040"/>
                </a:solidFill>
                <a:latin typeface="Calibri"/>
                <a:cs typeface="Calibri"/>
              </a:rPr>
              <a:t> </a:t>
            </a:r>
            <a:r>
              <a:rPr sz="2800" spc="-10" dirty="0">
                <a:solidFill>
                  <a:srgbClr val="404040"/>
                </a:solidFill>
                <a:latin typeface="Calibri"/>
                <a:cs typeface="Calibri"/>
              </a:rPr>
              <a:t>professionalism </a:t>
            </a:r>
            <a:r>
              <a:rPr sz="2800" dirty="0">
                <a:solidFill>
                  <a:srgbClr val="404040"/>
                </a:solidFill>
                <a:latin typeface="Calibri"/>
                <a:cs typeface="Calibri"/>
              </a:rPr>
              <a:t>and </a:t>
            </a:r>
            <a:r>
              <a:rPr sz="2800" spc="-10" dirty="0">
                <a:solidFill>
                  <a:srgbClr val="404040"/>
                </a:solidFill>
                <a:latin typeface="Calibri"/>
                <a:cs typeface="Calibri"/>
              </a:rPr>
              <a:t>respect </a:t>
            </a:r>
            <a:r>
              <a:rPr sz="2800" spc="-20" dirty="0">
                <a:solidFill>
                  <a:srgbClr val="404040"/>
                </a:solidFill>
                <a:latin typeface="Calibri"/>
                <a:cs typeface="Calibri"/>
              </a:rPr>
              <a:t>for</a:t>
            </a:r>
            <a:r>
              <a:rPr sz="2800" spc="-15" dirty="0">
                <a:solidFill>
                  <a:srgbClr val="404040"/>
                </a:solidFill>
                <a:latin typeface="Calibri"/>
                <a:cs typeface="Calibri"/>
              </a:rPr>
              <a:t> others.</a:t>
            </a:r>
            <a:endParaRPr sz="2800" dirty="0">
              <a:latin typeface="Calibri"/>
              <a:cs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80" y="970788"/>
            <a:ext cx="9144000" cy="127635"/>
          </a:xfrm>
          <a:custGeom>
            <a:avLst/>
            <a:gdLst/>
            <a:ahLst/>
            <a:cxnLst/>
            <a:rect l="l" t="t" r="r" b="b"/>
            <a:pathLst>
              <a:path w="9144000" h="127634">
                <a:moveTo>
                  <a:pt x="0" y="127253"/>
                </a:moveTo>
                <a:lnTo>
                  <a:pt x="9144000" y="127253"/>
                </a:lnTo>
                <a:lnTo>
                  <a:pt x="9144000" y="0"/>
                </a:lnTo>
                <a:lnTo>
                  <a:pt x="0" y="0"/>
                </a:lnTo>
                <a:lnTo>
                  <a:pt x="0" y="127253"/>
                </a:lnTo>
                <a:close/>
              </a:path>
            </a:pathLst>
          </a:custGeom>
          <a:solidFill>
            <a:srgbClr val="A9282F"/>
          </a:solidFill>
        </p:spPr>
        <p:txBody>
          <a:bodyPr wrap="square" lIns="0" tIns="0" rIns="0" bIns="0" rtlCol="0"/>
          <a:lstStyle/>
          <a:p>
            <a:endParaRPr/>
          </a:p>
        </p:txBody>
      </p:sp>
      <p:sp>
        <p:nvSpPr>
          <p:cNvPr id="3" name="object 3"/>
          <p:cNvSpPr/>
          <p:nvPr/>
        </p:nvSpPr>
        <p:spPr>
          <a:xfrm>
            <a:off x="8485631" y="585977"/>
            <a:ext cx="658368" cy="845058"/>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8510778" y="611123"/>
            <a:ext cx="557022" cy="741426"/>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76200" y="585977"/>
            <a:ext cx="751332" cy="810006"/>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101346" y="611123"/>
            <a:ext cx="647700" cy="706374"/>
          </a:xfrm>
          <a:prstGeom prst="rect">
            <a:avLst/>
          </a:prstGeom>
          <a:blipFill>
            <a:blip r:embed="rId6" cstate="print"/>
            <a:stretch>
              <a:fillRect/>
            </a:stretch>
          </a:blipFill>
        </p:spPr>
        <p:txBody>
          <a:bodyPr wrap="square" lIns="0" tIns="0" rIns="0" bIns="0" rtlCol="0"/>
          <a:lstStyle/>
          <a:p>
            <a:endParaRPr/>
          </a:p>
        </p:txBody>
      </p:sp>
      <p:sp>
        <p:nvSpPr>
          <p:cNvPr id="10" name="object 10"/>
          <p:cNvSpPr txBox="1">
            <a:spLocks noGrp="1"/>
          </p:cNvSpPr>
          <p:nvPr>
            <p:ph type="title"/>
          </p:nvPr>
        </p:nvSpPr>
        <p:spPr>
          <a:xfrm>
            <a:off x="0" y="228600"/>
            <a:ext cx="9144000" cy="574040"/>
          </a:xfrm>
          <a:prstGeom prst="rect">
            <a:avLst/>
          </a:prstGeom>
        </p:spPr>
        <p:txBody>
          <a:bodyPr vert="horz" wrap="square" lIns="0" tIns="12700" rIns="0" bIns="0" rtlCol="0">
            <a:spAutoFit/>
          </a:bodyPr>
          <a:lstStyle/>
          <a:p>
            <a:pPr marL="12700" algn="ctr">
              <a:lnSpc>
                <a:spcPct val="100000"/>
              </a:lnSpc>
              <a:spcBef>
                <a:spcPts val="100"/>
              </a:spcBef>
            </a:pPr>
            <a:r>
              <a:rPr sz="3600" spc="-15" dirty="0">
                <a:effectLst>
                  <a:outerShdw blurRad="38100" dist="38100" dir="2700000" algn="tl">
                    <a:srgbClr val="000000">
                      <a:alpha val="43137"/>
                    </a:srgbClr>
                  </a:outerShdw>
                </a:effectLst>
              </a:rPr>
              <a:t>Non-Attribution</a:t>
            </a:r>
            <a:endParaRPr sz="3600" dirty="0">
              <a:effectLst>
                <a:outerShdw blurRad="38100" dist="38100" dir="2700000" algn="tl">
                  <a:srgbClr val="000000">
                    <a:alpha val="43137"/>
                  </a:srgbClr>
                </a:outerShdw>
              </a:effectLst>
            </a:endParaRPr>
          </a:p>
        </p:txBody>
      </p:sp>
      <p:sp>
        <p:nvSpPr>
          <p:cNvPr id="11" name="object 11"/>
          <p:cNvSpPr txBox="1">
            <a:spLocks noGrp="1"/>
          </p:cNvSpPr>
          <p:nvPr>
            <p:ph type="body" idx="1"/>
          </p:nvPr>
        </p:nvSpPr>
        <p:spPr>
          <a:xfrm>
            <a:off x="914400" y="1828800"/>
            <a:ext cx="7296727" cy="2167901"/>
          </a:xfrm>
          <a:prstGeom prst="rect">
            <a:avLst/>
          </a:prstGeom>
        </p:spPr>
        <p:txBody>
          <a:bodyPr vert="horz" wrap="square" lIns="0" tIns="13335" rIns="0" bIns="0" rtlCol="0">
            <a:spAutoFit/>
          </a:bodyPr>
          <a:lstStyle/>
          <a:p>
            <a:pPr marL="12700" marR="5080">
              <a:lnSpc>
                <a:spcPct val="100000"/>
              </a:lnSpc>
              <a:spcBef>
                <a:spcPts val="105"/>
              </a:spcBef>
            </a:pPr>
            <a:r>
              <a:rPr b="1" spc="-10" dirty="0">
                <a:latin typeface="Calibri"/>
                <a:cs typeface="Calibri"/>
              </a:rPr>
              <a:t>Non-Attribution Policy </a:t>
            </a:r>
            <a:r>
              <a:rPr dirty="0"/>
              <a:t>– </a:t>
            </a:r>
            <a:r>
              <a:rPr spc="-5" dirty="0"/>
              <a:t>without </a:t>
            </a:r>
            <a:r>
              <a:rPr dirty="0"/>
              <a:t>the </a:t>
            </a:r>
            <a:r>
              <a:rPr spc="-10" dirty="0"/>
              <a:t>expressed  </a:t>
            </a:r>
            <a:r>
              <a:rPr spc="-5" dirty="0"/>
              <a:t>permission of </a:t>
            </a:r>
            <a:r>
              <a:rPr dirty="0"/>
              <a:t>the </a:t>
            </a:r>
            <a:r>
              <a:rPr spc="-45" dirty="0"/>
              <a:t>speaker, </a:t>
            </a:r>
            <a:r>
              <a:rPr spc="-5" dirty="0"/>
              <a:t>nothing </a:t>
            </a:r>
            <a:r>
              <a:rPr dirty="0"/>
              <a:t>will </a:t>
            </a:r>
            <a:r>
              <a:rPr spc="-5" dirty="0"/>
              <a:t>be </a:t>
            </a:r>
            <a:r>
              <a:rPr spc="-15" dirty="0"/>
              <a:t>attributed  </a:t>
            </a:r>
            <a:r>
              <a:rPr spc="-10" dirty="0"/>
              <a:t>directly </a:t>
            </a:r>
            <a:r>
              <a:rPr spc="-5" dirty="0"/>
              <a:t>or </a:t>
            </a:r>
            <a:r>
              <a:rPr spc="-10" dirty="0"/>
              <a:t>indirectly </a:t>
            </a:r>
            <a:r>
              <a:rPr dirty="0"/>
              <a:t>in the </a:t>
            </a:r>
            <a:r>
              <a:rPr spc="-10" dirty="0"/>
              <a:t>presence </a:t>
            </a:r>
            <a:r>
              <a:rPr spc="-5" dirty="0"/>
              <a:t>of </a:t>
            </a:r>
            <a:r>
              <a:rPr spc="-20" dirty="0"/>
              <a:t>anyone </a:t>
            </a:r>
            <a:r>
              <a:rPr dirty="0"/>
              <a:t>who </a:t>
            </a:r>
            <a:r>
              <a:rPr spc="-10" dirty="0"/>
              <a:t>was  </a:t>
            </a:r>
            <a:r>
              <a:rPr spc="-5" dirty="0"/>
              <a:t>not </a:t>
            </a:r>
            <a:r>
              <a:rPr spc="-10" dirty="0"/>
              <a:t>authorized </a:t>
            </a:r>
            <a:r>
              <a:rPr spc="-20" dirty="0"/>
              <a:t>to </a:t>
            </a:r>
            <a:r>
              <a:rPr spc="-15" dirty="0"/>
              <a:t>attend </a:t>
            </a:r>
            <a:r>
              <a:rPr dirty="0"/>
              <a:t>the</a:t>
            </a:r>
            <a:r>
              <a:rPr spc="20" dirty="0"/>
              <a:t> </a:t>
            </a:r>
            <a:r>
              <a:rPr spc="-10" dirty="0"/>
              <a:t>lecture/presentation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0" y="228600"/>
            <a:ext cx="9144000" cy="574040"/>
          </a:xfrm>
          <a:prstGeom prst="rect">
            <a:avLst/>
          </a:prstGeom>
        </p:spPr>
        <p:txBody>
          <a:bodyPr vert="horz" wrap="square" lIns="0" tIns="12700" rIns="0" bIns="0" rtlCol="0">
            <a:spAutoFit/>
          </a:bodyPr>
          <a:lstStyle/>
          <a:p>
            <a:pPr marL="12700" algn="ctr">
              <a:lnSpc>
                <a:spcPct val="100000"/>
              </a:lnSpc>
              <a:spcBef>
                <a:spcPts val="100"/>
              </a:spcBef>
            </a:pPr>
            <a:r>
              <a:rPr sz="3600" spc="-5" dirty="0">
                <a:solidFill>
                  <a:srgbClr val="FFFFFF"/>
                </a:solidFill>
                <a:effectLst>
                  <a:outerShdw blurRad="38100" dist="38100" dir="2700000" algn="tl">
                    <a:srgbClr val="000000">
                      <a:alpha val="43137"/>
                    </a:srgbClr>
                  </a:outerShdw>
                </a:effectLst>
                <a:latin typeface="Calibri"/>
                <a:cs typeface="Calibri"/>
              </a:rPr>
              <a:t>Academic</a:t>
            </a:r>
            <a:r>
              <a:rPr sz="3600" spc="-75" dirty="0">
                <a:solidFill>
                  <a:srgbClr val="FFFFFF"/>
                </a:solidFill>
                <a:effectLst>
                  <a:outerShdw blurRad="38100" dist="38100" dir="2700000" algn="tl">
                    <a:srgbClr val="000000">
                      <a:alpha val="43137"/>
                    </a:srgbClr>
                  </a:outerShdw>
                </a:effectLst>
                <a:latin typeface="Calibri"/>
                <a:cs typeface="Calibri"/>
              </a:rPr>
              <a:t> </a:t>
            </a:r>
            <a:r>
              <a:rPr sz="3600" spc="-10" dirty="0">
                <a:solidFill>
                  <a:srgbClr val="FFFFFF"/>
                </a:solidFill>
                <a:effectLst>
                  <a:outerShdw blurRad="38100" dist="38100" dir="2700000" algn="tl">
                    <a:srgbClr val="000000">
                      <a:alpha val="43137"/>
                    </a:srgbClr>
                  </a:outerShdw>
                </a:effectLst>
                <a:latin typeface="Calibri"/>
                <a:cs typeface="Calibri"/>
              </a:rPr>
              <a:t>Integrity</a:t>
            </a:r>
            <a:endParaRPr sz="3600" dirty="0">
              <a:effectLst>
                <a:outerShdw blurRad="38100" dist="38100" dir="2700000" algn="tl">
                  <a:srgbClr val="000000">
                    <a:alpha val="43137"/>
                  </a:srgbClr>
                </a:outerShdw>
              </a:effectLst>
              <a:latin typeface="Calibri"/>
              <a:cs typeface="Calibri"/>
            </a:endParaRPr>
          </a:p>
        </p:txBody>
      </p:sp>
      <p:sp>
        <p:nvSpPr>
          <p:cNvPr id="4" name="object 4"/>
          <p:cNvSpPr txBox="1"/>
          <p:nvPr/>
        </p:nvSpPr>
        <p:spPr>
          <a:xfrm>
            <a:off x="914400" y="1828800"/>
            <a:ext cx="7324436" cy="879475"/>
          </a:xfrm>
          <a:prstGeom prst="rect">
            <a:avLst/>
          </a:prstGeom>
        </p:spPr>
        <p:txBody>
          <a:bodyPr vert="horz" wrap="square" lIns="0" tIns="12700" rIns="0" bIns="0" rtlCol="0">
            <a:spAutoFit/>
          </a:bodyPr>
          <a:lstStyle/>
          <a:p>
            <a:pPr marL="12700" marR="5080">
              <a:lnSpc>
                <a:spcPct val="100000"/>
              </a:lnSpc>
              <a:spcBef>
                <a:spcPts val="100"/>
              </a:spcBef>
            </a:pPr>
            <a:r>
              <a:rPr sz="2800" b="1" spc="-5" dirty="0">
                <a:solidFill>
                  <a:srgbClr val="404040"/>
                </a:solidFill>
                <a:latin typeface="Calibri"/>
                <a:cs typeface="Calibri"/>
              </a:rPr>
              <a:t>Plagiarism </a:t>
            </a:r>
            <a:r>
              <a:rPr sz="2800" dirty="0">
                <a:solidFill>
                  <a:srgbClr val="404040"/>
                </a:solidFill>
                <a:latin typeface="Calibri"/>
                <a:cs typeface="Calibri"/>
              </a:rPr>
              <a:t>– the </a:t>
            </a:r>
            <a:r>
              <a:rPr sz="2800" spc="-10" dirty="0">
                <a:solidFill>
                  <a:srgbClr val="404040"/>
                </a:solidFill>
                <a:latin typeface="Calibri"/>
                <a:cs typeface="Calibri"/>
              </a:rPr>
              <a:t>theft </a:t>
            </a:r>
            <a:r>
              <a:rPr sz="2800" spc="-5" dirty="0">
                <a:solidFill>
                  <a:srgbClr val="404040"/>
                </a:solidFill>
                <a:latin typeface="Calibri"/>
                <a:cs typeface="Calibri"/>
              </a:rPr>
              <a:t>of </a:t>
            </a:r>
            <a:r>
              <a:rPr sz="2800" dirty="0">
                <a:solidFill>
                  <a:srgbClr val="404040"/>
                </a:solidFill>
                <a:latin typeface="Calibri"/>
                <a:cs typeface="Calibri"/>
              </a:rPr>
              <a:t>the </a:t>
            </a:r>
            <a:r>
              <a:rPr sz="2800" spc="-10" dirty="0">
                <a:solidFill>
                  <a:srgbClr val="404040"/>
                </a:solidFill>
                <a:latin typeface="Calibri"/>
                <a:cs typeface="Calibri"/>
              </a:rPr>
              <a:t>intellectual work </a:t>
            </a:r>
            <a:r>
              <a:rPr sz="2800" spc="-5" dirty="0">
                <a:solidFill>
                  <a:srgbClr val="404040"/>
                </a:solidFill>
                <a:latin typeface="Calibri"/>
                <a:cs typeface="Calibri"/>
              </a:rPr>
              <a:t>of another  </a:t>
            </a:r>
            <a:r>
              <a:rPr sz="2800" spc="-15" dirty="0">
                <a:solidFill>
                  <a:srgbClr val="404040"/>
                </a:solidFill>
                <a:latin typeface="Calibri"/>
                <a:cs typeface="Calibri"/>
              </a:rPr>
              <a:t>person </a:t>
            </a:r>
            <a:r>
              <a:rPr sz="2800" dirty="0">
                <a:solidFill>
                  <a:srgbClr val="404040"/>
                </a:solidFill>
                <a:latin typeface="Calibri"/>
                <a:cs typeface="Calibri"/>
              </a:rPr>
              <a:t>and </a:t>
            </a:r>
            <a:r>
              <a:rPr sz="2800" spc="-5" dirty="0">
                <a:solidFill>
                  <a:srgbClr val="404040"/>
                </a:solidFill>
                <a:latin typeface="Calibri"/>
                <a:cs typeface="Calibri"/>
              </a:rPr>
              <a:t>passing </a:t>
            </a:r>
            <a:r>
              <a:rPr sz="2800" dirty="0">
                <a:solidFill>
                  <a:srgbClr val="404040"/>
                </a:solidFill>
                <a:latin typeface="Calibri"/>
                <a:cs typeface="Calibri"/>
              </a:rPr>
              <a:t>it </a:t>
            </a:r>
            <a:r>
              <a:rPr sz="2800" spc="-15" dirty="0">
                <a:solidFill>
                  <a:srgbClr val="404040"/>
                </a:solidFill>
                <a:latin typeface="Calibri"/>
                <a:cs typeface="Calibri"/>
              </a:rPr>
              <a:t>off </a:t>
            </a:r>
            <a:r>
              <a:rPr sz="2800" dirty="0">
                <a:solidFill>
                  <a:srgbClr val="404040"/>
                </a:solidFill>
                <a:latin typeface="Calibri"/>
                <a:cs typeface="Calibri"/>
              </a:rPr>
              <a:t>as </a:t>
            </a:r>
            <a:r>
              <a:rPr sz="2800" spc="-40" dirty="0">
                <a:solidFill>
                  <a:srgbClr val="404040"/>
                </a:solidFill>
                <a:latin typeface="Calibri"/>
                <a:cs typeface="Calibri"/>
              </a:rPr>
              <a:t>one’s</a:t>
            </a:r>
            <a:r>
              <a:rPr sz="2800" spc="30" dirty="0">
                <a:solidFill>
                  <a:srgbClr val="404040"/>
                </a:solidFill>
                <a:latin typeface="Calibri"/>
                <a:cs typeface="Calibri"/>
              </a:rPr>
              <a:t> </a:t>
            </a:r>
            <a:r>
              <a:rPr sz="2800" spc="-5" dirty="0">
                <a:solidFill>
                  <a:srgbClr val="404040"/>
                </a:solidFill>
                <a:latin typeface="Calibri"/>
                <a:cs typeface="Calibri"/>
              </a:rPr>
              <a:t>own</a:t>
            </a:r>
            <a:endParaRPr sz="2800" dirty="0">
              <a:latin typeface="Calibri"/>
              <a:cs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80" y="970788"/>
            <a:ext cx="9144000" cy="127635"/>
          </a:xfrm>
          <a:custGeom>
            <a:avLst/>
            <a:gdLst/>
            <a:ahLst/>
            <a:cxnLst/>
            <a:rect l="l" t="t" r="r" b="b"/>
            <a:pathLst>
              <a:path w="9144000" h="127634">
                <a:moveTo>
                  <a:pt x="0" y="127253"/>
                </a:moveTo>
                <a:lnTo>
                  <a:pt x="9144000" y="127253"/>
                </a:lnTo>
                <a:lnTo>
                  <a:pt x="9144000" y="0"/>
                </a:lnTo>
                <a:lnTo>
                  <a:pt x="0" y="0"/>
                </a:lnTo>
                <a:lnTo>
                  <a:pt x="0" y="127253"/>
                </a:lnTo>
                <a:close/>
              </a:path>
            </a:pathLst>
          </a:custGeom>
          <a:solidFill>
            <a:srgbClr val="A9282F"/>
          </a:solidFill>
        </p:spPr>
        <p:txBody>
          <a:bodyPr wrap="square" lIns="0" tIns="0" rIns="0" bIns="0" rtlCol="0"/>
          <a:lstStyle/>
          <a:p>
            <a:endParaRPr/>
          </a:p>
        </p:txBody>
      </p:sp>
      <p:sp>
        <p:nvSpPr>
          <p:cNvPr id="3" name="object 3"/>
          <p:cNvSpPr/>
          <p:nvPr/>
        </p:nvSpPr>
        <p:spPr>
          <a:xfrm>
            <a:off x="8485631" y="585977"/>
            <a:ext cx="658368" cy="845058"/>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8510778" y="611123"/>
            <a:ext cx="557022" cy="741426"/>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76200" y="585977"/>
            <a:ext cx="751332" cy="810006"/>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101346" y="611123"/>
            <a:ext cx="647700" cy="706374"/>
          </a:xfrm>
          <a:prstGeom prst="rect">
            <a:avLst/>
          </a:prstGeom>
          <a:blipFill>
            <a:blip r:embed="rId6" cstate="print"/>
            <a:stretch>
              <a:fillRect/>
            </a:stretch>
          </a:blipFill>
        </p:spPr>
        <p:txBody>
          <a:bodyPr wrap="square" lIns="0" tIns="0" rIns="0" bIns="0" rtlCol="0"/>
          <a:lstStyle/>
          <a:p>
            <a:endParaRPr/>
          </a:p>
        </p:txBody>
      </p:sp>
      <p:sp>
        <p:nvSpPr>
          <p:cNvPr id="8" name="object 8"/>
          <p:cNvSpPr txBox="1">
            <a:spLocks noGrp="1"/>
          </p:cNvSpPr>
          <p:nvPr>
            <p:ph type="title"/>
          </p:nvPr>
        </p:nvSpPr>
        <p:spPr>
          <a:xfrm>
            <a:off x="0" y="228600"/>
            <a:ext cx="9144000" cy="566822"/>
          </a:xfrm>
          <a:prstGeom prst="rect">
            <a:avLst/>
          </a:prstGeom>
        </p:spPr>
        <p:txBody>
          <a:bodyPr vert="horz" wrap="square" lIns="0" tIns="12700" rIns="0" bIns="0" rtlCol="0">
            <a:spAutoFit/>
          </a:bodyPr>
          <a:lstStyle/>
          <a:p>
            <a:pPr marL="12700" algn="ctr">
              <a:lnSpc>
                <a:spcPct val="100000"/>
              </a:lnSpc>
              <a:spcBef>
                <a:spcPts val="100"/>
              </a:spcBef>
            </a:pPr>
            <a:r>
              <a:rPr sz="3600" spc="-5" dirty="0">
                <a:effectLst>
                  <a:outerShdw blurRad="38100" dist="38100" dir="2700000" algn="tl">
                    <a:srgbClr val="000000">
                      <a:alpha val="43137"/>
                    </a:srgbClr>
                  </a:outerShdw>
                </a:effectLst>
              </a:rPr>
              <a:t>Code of</a:t>
            </a:r>
            <a:r>
              <a:rPr sz="3600" spc="-80" dirty="0">
                <a:effectLst>
                  <a:outerShdw blurRad="38100" dist="38100" dir="2700000" algn="tl">
                    <a:srgbClr val="000000">
                      <a:alpha val="43137"/>
                    </a:srgbClr>
                  </a:outerShdw>
                </a:effectLst>
              </a:rPr>
              <a:t> </a:t>
            </a:r>
            <a:r>
              <a:rPr sz="3600" spc="-5" dirty="0">
                <a:effectLst>
                  <a:outerShdw blurRad="38100" dist="38100" dir="2700000" algn="tl">
                    <a:srgbClr val="000000">
                      <a:alpha val="43137"/>
                    </a:srgbClr>
                  </a:outerShdw>
                </a:effectLst>
              </a:rPr>
              <a:t>Conduct</a:t>
            </a:r>
          </a:p>
        </p:txBody>
      </p:sp>
      <p:sp>
        <p:nvSpPr>
          <p:cNvPr id="9" name="object 9"/>
          <p:cNvSpPr txBox="1"/>
          <p:nvPr/>
        </p:nvSpPr>
        <p:spPr>
          <a:xfrm>
            <a:off x="914401" y="1828800"/>
            <a:ext cx="7324436" cy="3066865"/>
          </a:xfrm>
          <a:prstGeom prst="rect">
            <a:avLst/>
          </a:prstGeom>
        </p:spPr>
        <p:txBody>
          <a:bodyPr vert="horz" wrap="square" lIns="0" tIns="12065" rIns="0" bIns="0" rtlCol="0">
            <a:spAutoFit/>
          </a:bodyPr>
          <a:lstStyle/>
          <a:p>
            <a:pPr marL="241300" marR="5080" indent="-228600">
              <a:lnSpc>
                <a:spcPct val="100000"/>
              </a:lnSpc>
              <a:spcBef>
                <a:spcPts val="95"/>
              </a:spcBef>
              <a:buClr>
                <a:srgbClr val="BD0104"/>
              </a:buClr>
              <a:buFont typeface="Arial"/>
              <a:buChar char="•"/>
              <a:tabLst>
                <a:tab pos="240665" algn="l"/>
                <a:tab pos="241300" algn="l"/>
              </a:tabLst>
            </a:pPr>
            <a:r>
              <a:rPr lang="en-US" sz="2800" spc="-5" dirty="0">
                <a:solidFill>
                  <a:srgbClr val="404040"/>
                </a:solidFill>
                <a:latin typeface="Calibri"/>
                <a:cs typeface="Calibri"/>
              </a:rPr>
              <a:t>D</a:t>
            </a:r>
            <a:r>
              <a:rPr sz="2800" spc="-5" dirty="0">
                <a:solidFill>
                  <a:srgbClr val="404040"/>
                </a:solidFill>
                <a:latin typeface="Calibri"/>
                <a:cs typeface="Calibri"/>
              </a:rPr>
              <a:t>emands </a:t>
            </a:r>
            <a:r>
              <a:rPr sz="2800" spc="-10" dirty="0">
                <a:solidFill>
                  <a:srgbClr val="404040"/>
                </a:solidFill>
                <a:latin typeface="Calibri"/>
                <a:cs typeface="Calibri"/>
              </a:rPr>
              <a:t>excellence </a:t>
            </a:r>
            <a:r>
              <a:rPr sz="2800" spc="-5" dirty="0">
                <a:solidFill>
                  <a:srgbClr val="404040"/>
                </a:solidFill>
                <a:latin typeface="Calibri"/>
                <a:cs typeface="Calibri"/>
              </a:rPr>
              <a:t>in  </a:t>
            </a:r>
            <a:r>
              <a:rPr sz="2800" spc="-10" dirty="0">
                <a:solidFill>
                  <a:srgbClr val="404040"/>
                </a:solidFill>
                <a:latin typeface="Calibri"/>
                <a:cs typeface="Calibri"/>
              </a:rPr>
              <a:t>professional conduct </a:t>
            </a:r>
            <a:r>
              <a:rPr sz="2800" spc="-5" dirty="0">
                <a:solidFill>
                  <a:srgbClr val="404040"/>
                </a:solidFill>
                <a:latin typeface="Calibri"/>
                <a:cs typeface="Calibri"/>
              </a:rPr>
              <a:t>and </a:t>
            </a:r>
            <a:r>
              <a:rPr sz="2800" spc="-10" dirty="0">
                <a:solidFill>
                  <a:srgbClr val="404040"/>
                </a:solidFill>
                <a:latin typeface="Calibri"/>
                <a:cs typeface="Calibri"/>
              </a:rPr>
              <a:t>ethical </a:t>
            </a:r>
            <a:r>
              <a:rPr sz="2800" spc="-15" dirty="0">
                <a:solidFill>
                  <a:srgbClr val="404040"/>
                </a:solidFill>
                <a:latin typeface="Calibri"/>
                <a:cs typeface="Calibri"/>
              </a:rPr>
              <a:t>standards</a:t>
            </a:r>
            <a:endParaRPr lang="en-US" sz="2800" spc="-10" dirty="0">
              <a:solidFill>
                <a:srgbClr val="404040"/>
              </a:solidFill>
              <a:latin typeface="Calibri"/>
              <a:cs typeface="Calibri"/>
            </a:endParaRPr>
          </a:p>
          <a:p>
            <a:pPr marL="241300" marR="5080" indent="-228600">
              <a:lnSpc>
                <a:spcPct val="100000"/>
              </a:lnSpc>
              <a:spcBef>
                <a:spcPts val="95"/>
              </a:spcBef>
              <a:buClr>
                <a:srgbClr val="BD0104"/>
              </a:buClr>
              <a:buFont typeface="Arial"/>
              <a:buChar char="•"/>
              <a:tabLst>
                <a:tab pos="240665" algn="l"/>
                <a:tab pos="241300" algn="l"/>
              </a:tabLst>
            </a:pPr>
            <a:r>
              <a:rPr lang="en-US" sz="2800" spc="-10" dirty="0">
                <a:solidFill>
                  <a:srgbClr val="404040"/>
                </a:solidFill>
                <a:latin typeface="Calibri"/>
                <a:cs typeface="Calibri"/>
              </a:rPr>
              <a:t>Ad</a:t>
            </a:r>
            <a:r>
              <a:rPr sz="2800" spc="-10" dirty="0">
                <a:solidFill>
                  <a:srgbClr val="404040"/>
                </a:solidFill>
                <a:latin typeface="Calibri"/>
                <a:cs typeface="Calibri"/>
              </a:rPr>
              <a:t>here </a:t>
            </a:r>
            <a:r>
              <a:rPr sz="2800" spc="-15" dirty="0">
                <a:solidFill>
                  <a:srgbClr val="404040"/>
                </a:solidFill>
                <a:latin typeface="Calibri"/>
                <a:cs typeface="Calibri"/>
              </a:rPr>
              <a:t>to </a:t>
            </a:r>
            <a:r>
              <a:rPr sz="2800" spc="-5" dirty="0">
                <a:solidFill>
                  <a:srgbClr val="404040"/>
                </a:solidFill>
                <a:latin typeface="Calibri"/>
                <a:cs typeface="Calibri"/>
              </a:rPr>
              <a:t>the</a:t>
            </a:r>
            <a:r>
              <a:rPr lang="en-US" sz="2800" spc="-5" dirty="0">
                <a:solidFill>
                  <a:srgbClr val="404040"/>
                </a:solidFill>
                <a:latin typeface="Calibri"/>
                <a:cs typeface="Calibri"/>
              </a:rPr>
              <a:t> </a:t>
            </a:r>
            <a:r>
              <a:rPr sz="2800" spc="-10" dirty="0">
                <a:solidFill>
                  <a:srgbClr val="404040"/>
                </a:solidFill>
                <a:latin typeface="Calibri"/>
                <a:cs typeface="Calibri"/>
              </a:rPr>
              <a:t>highest </a:t>
            </a:r>
            <a:r>
              <a:rPr sz="2800" spc="-15" dirty="0">
                <a:solidFill>
                  <a:srgbClr val="404040"/>
                </a:solidFill>
                <a:latin typeface="Calibri"/>
                <a:cs typeface="Calibri"/>
              </a:rPr>
              <a:t>standards </a:t>
            </a:r>
            <a:r>
              <a:rPr sz="2800" spc="-5" dirty="0">
                <a:solidFill>
                  <a:srgbClr val="404040"/>
                </a:solidFill>
                <a:latin typeface="Calibri"/>
                <a:cs typeface="Calibri"/>
              </a:rPr>
              <a:t>of </a:t>
            </a:r>
            <a:r>
              <a:rPr sz="2800" spc="-40" dirty="0">
                <a:solidFill>
                  <a:srgbClr val="404040"/>
                </a:solidFill>
                <a:latin typeface="Calibri"/>
                <a:cs typeface="Calibri"/>
              </a:rPr>
              <a:t>honor</a:t>
            </a:r>
            <a:endParaRPr lang="en-US" sz="2800" spc="-40" dirty="0">
              <a:solidFill>
                <a:srgbClr val="404040"/>
              </a:solidFill>
              <a:latin typeface="Calibri"/>
              <a:cs typeface="Calibri"/>
            </a:endParaRPr>
          </a:p>
          <a:p>
            <a:pPr marL="241300" marR="5080" indent="-228600">
              <a:lnSpc>
                <a:spcPct val="100000"/>
              </a:lnSpc>
              <a:spcBef>
                <a:spcPts val="95"/>
              </a:spcBef>
              <a:buClr>
                <a:srgbClr val="BD0104"/>
              </a:buClr>
              <a:buFont typeface="Arial"/>
              <a:buChar char="•"/>
              <a:tabLst>
                <a:tab pos="240665" algn="l"/>
                <a:tab pos="241300" algn="l"/>
              </a:tabLst>
            </a:pPr>
            <a:r>
              <a:rPr lang="en-US" sz="2800" spc="-10" dirty="0">
                <a:solidFill>
                  <a:srgbClr val="404040"/>
                </a:solidFill>
                <a:latin typeface="Calibri"/>
                <a:cs typeface="Calibri"/>
              </a:rPr>
              <a:t>Do not d</a:t>
            </a:r>
            <a:r>
              <a:rPr sz="2800" spc="-10" dirty="0">
                <a:solidFill>
                  <a:srgbClr val="404040"/>
                </a:solidFill>
                <a:latin typeface="Calibri"/>
                <a:cs typeface="Calibri"/>
              </a:rPr>
              <a:t>iscredit </a:t>
            </a:r>
            <a:r>
              <a:rPr lang="en-US" sz="2800" spc="-5" dirty="0">
                <a:solidFill>
                  <a:srgbClr val="404040"/>
                </a:solidFill>
                <a:latin typeface="Calibri"/>
                <a:cs typeface="Calibri"/>
              </a:rPr>
              <a:t>oneself  or impugn </a:t>
            </a:r>
            <a:r>
              <a:rPr sz="2800" spc="-5" dirty="0">
                <a:solidFill>
                  <a:srgbClr val="404040"/>
                </a:solidFill>
                <a:latin typeface="Calibri"/>
                <a:cs typeface="Calibri"/>
              </a:rPr>
              <a:t>the </a:t>
            </a:r>
            <a:r>
              <a:rPr lang="en-US" sz="2800" spc="-5" dirty="0">
                <a:solidFill>
                  <a:srgbClr val="404040"/>
                </a:solidFill>
                <a:latin typeface="Calibri"/>
                <a:cs typeface="Calibri"/>
              </a:rPr>
              <a:t> </a:t>
            </a:r>
            <a:r>
              <a:rPr sz="2800" spc="-10" dirty="0">
                <a:solidFill>
                  <a:srgbClr val="404040"/>
                </a:solidFill>
                <a:latin typeface="Calibri"/>
                <a:cs typeface="Calibri"/>
              </a:rPr>
              <a:t>reputation </a:t>
            </a:r>
            <a:r>
              <a:rPr sz="2800" spc="-5" dirty="0">
                <a:solidFill>
                  <a:srgbClr val="404040"/>
                </a:solidFill>
                <a:latin typeface="Calibri"/>
                <a:cs typeface="Calibri"/>
              </a:rPr>
              <a:t>of </a:t>
            </a:r>
            <a:r>
              <a:rPr lang="en-US" sz="2800" spc="-5" dirty="0">
                <a:solidFill>
                  <a:srgbClr val="404040"/>
                </a:solidFill>
                <a:latin typeface="Calibri"/>
                <a:cs typeface="Calibri"/>
              </a:rPr>
              <a:t>your</a:t>
            </a:r>
            <a:r>
              <a:rPr sz="2800" spc="-5" dirty="0">
                <a:solidFill>
                  <a:srgbClr val="404040"/>
                </a:solidFill>
                <a:latin typeface="Calibri"/>
                <a:cs typeface="Calibri"/>
              </a:rPr>
              <a:t> </a:t>
            </a:r>
            <a:r>
              <a:rPr sz="2800" spc="-15" dirty="0">
                <a:solidFill>
                  <a:srgbClr val="404040"/>
                </a:solidFill>
                <a:latin typeface="Calibri"/>
                <a:cs typeface="Calibri"/>
              </a:rPr>
              <a:t>fellow </a:t>
            </a:r>
            <a:r>
              <a:rPr sz="2800" spc="-10" dirty="0">
                <a:solidFill>
                  <a:srgbClr val="404040"/>
                </a:solidFill>
                <a:latin typeface="Calibri"/>
                <a:cs typeface="Calibri"/>
              </a:rPr>
              <a:t>students</a:t>
            </a:r>
            <a:r>
              <a:rPr lang="en-US" sz="2800" spc="-10" dirty="0">
                <a:solidFill>
                  <a:srgbClr val="404040"/>
                </a:solidFill>
                <a:latin typeface="Calibri"/>
                <a:cs typeface="Calibri"/>
              </a:rPr>
              <a:t> </a:t>
            </a:r>
            <a:endParaRPr lang="en-US" sz="2800" spc="-15" dirty="0">
              <a:solidFill>
                <a:srgbClr val="404040"/>
              </a:solidFill>
              <a:latin typeface="Calibri"/>
              <a:cs typeface="Calibri"/>
            </a:endParaRPr>
          </a:p>
          <a:p>
            <a:pPr marL="241300" marR="5080" indent="-228600">
              <a:lnSpc>
                <a:spcPct val="100000"/>
              </a:lnSpc>
              <a:spcBef>
                <a:spcPts val="95"/>
              </a:spcBef>
              <a:buClr>
                <a:srgbClr val="BD0104"/>
              </a:buClr>
              <a:buFont typeface="Arial"/>
              <a:buChar char="•"/>
              <a:tabLst>
                <a:tab pos="240665" algn="l"/>
                <a:tab pos="241300" algn="l"/>
              </a:tabLst>
            </a:pPr>
            <a:r>
              <a:rPr sz="2800" spc="-15" dirty="0">
                <a:solidFill>
                  <a:srgbClr val="404040"/>
                </a:solidFill>
                <a:latin typeface="Calibri"/>
                <a:cs typeface="Calibri"/>
              </a:rPr>
              <a:t>Failure to  follow </a:t>
            </a:r>
            <a:r>
              <a:rPr sz="2800" spc="-5" dirty="0">
                <a:solidFill>
                  <a:srgbClr val="404040"/>
                </a:solidFill>
                <a:latin typeface="Calibri"/>
                <a:cs typeface="Calibri"/>
              </a:rPr>
              <a:t>these </a:t>
            </a:r>
            <a:r>
              <a:rPr sz="2800" spc="-15" dirty="0">
                <a:solidFill>
                  <a:srgbClr val="404040"/>
                </a:solidFill>
                <a:latin typeface="Calibri"/>
                <a:cs typeface="Calibri"/>
              </a:rPr>
              <a:t>standards may </a:t>
            </a:r>
            <a:r>
              <a:rPr sz="2800" spc="-10" dirty="0">
                <a:solidFill>
                  <a:srgbClr val="404040"/>
                </a:solidFill>
                <a:latin typeface="Calibri"/>
                <a:cs typeface="Calibri"/>
              </a:rPr>
              <a:t>result </a:t>
            </a:r>
            <a:r>
              <a:rPr sz="2800" spc="-5" dirty="0">
                <a:solidFill>
                  <a:srgbClr val="404040"/>
                </a:solidFill>
                <a:latin typeface="Calibri"/>
                <a:cs typeface="Calibri"/>
              </a:rPr>
              <a:t>in dismissal </a:t>
            </a:r>
            <a:r>
              <a:rPr sz="2800" spc="-15" dirty="0">
                <a:solidFill>
                  <a:srgbClr val="404040"/>
                </a:solidFill>
                <a:latin typeface="Calibri"/>
                <a:cs typeface="Calibri"/>
              </a:rPr>
              <a:t>from </a:t>
            </a:r>
            <a:r>
              <a:rPr sz="2800" spc="-5" dirty="0">
                <a:solidFill>
                  <a:srgbClr val="404040"/>
                </a:solidFill>
                <a:latin typeface="Calibri"/>
                <a:cs typeface="Calibri"/>
              </a:rPr>
              <a:t>the </a:t>
            </a:r>
            <a:r>
              <a:rPr sz="2800" spc="-10" dirty="0">
                <a:solidFill>
                  <a:srgbClr val="404040"/>
                </a:solidFill>
                <a:latin typeface="Calibri"/>
                <a:cs typeface="Calibri"/>
              </a:rPr>
              <a:t>University </a:t>
            </a:r>
            <a:endParaRPr sz="3200" dirty="0">
              <a:latin typeface="Calibri"/>
              <a:cs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80" y="970788"/>
            <a:ext cx="9144000" cy="127635"/>
          </a:xfrm>
          <a:custGeom>
            <a:avLst/>
            <a:gdLst/>
            <a:ahLst/>
            <a:cxnLst/>
            <a:rect l="l" t="t" r="r" b="b"/>
            <a:pathLst>
              <a:path w="9144000" h="127634">
                <a:moveTo>
                  <a:pt x="0" y="127253"/>
                </a:moveTo>
                <a:lnTo>
                  <a:pt x="9144000" y="127253"/>
                </a:lnTo>
                <a:lnTo>
                  <a:pt x="9144000" y="0"/>
                </a:lnTo>
                <a:lnTo>
                  <a:pt x="0" y="0"/>
                </a:lnTo>
                <a:lnTo>
                  <a:pt x="0" y="127253"/>
                </a:lnTo>
                <a:close/>
              </a:path>
            </a:pathLst>
          </a:custGeom>
          <a:solidFill>
            <a:srgbClr val="A9282F"/>
          </a:solidFill>
        </p:spPr>
        <p:txBody>
          <a:bodyPr wrap="square" lIns="0" tIns="0" rIns="0" bIns="0" rtlCol="0"/>
          <a:lstStyle/>
          <a:p>
            <a:endParaRPr/>
          </a:p>
        </p:txBody>
      </p:sp>
      <p:sp>
        <p:nvSpPr>
          <p:cNvPr id="3" name="object 3"/>
          <p:cNvSpPr/>
          <p:nvPr/>
        </p:nvSpPr>
        <p:spPr>
          <a:xfrm>
            <a:off x="8485631" y="585977"/>
            <a:ext cx="658368" cy="845058"/>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8510778" y="611123"/>
            <a:ext cx="557022" cy="741426"/>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76200" y="585977"/>
            <a:ext cx="751332" cy="810006"/>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101346" y="611123"/>
            <a:ext cx="647700" cy="706374"/>
          </a:xfrm>
          <a:prstGeom prst="rect">
            <a:avLst/>
          </a:prstGeom>
          <a:blipFill>
            <a:blip r:embed="rId6" cstate="print"/>
            <a:stretch>
              <a:fillRect/>
            </a:stretch>
          </a:blipFill>
        </p:spPr>
        <p:txBody>
          <a:bodyPr wrap="square" lIns="0" tIns="0" rIns="0" bIns="0" rtlCol="0"/>
          <a:lstStyle/>
          <a:p>
            <a:endParaRPr/>
          </a:p>
        </p:txBody>
      </p:sp>
      <p:sp>
        <p:nvSpPr>
          <p:cNvPr id="8" name="object 8"/>
          <p:cNvSpPr txBox="1">
            <a:spLocks noGrp="1"/>
          </p:cNvSpPr>
          <p:nvPr>
            <p:ph type="title"/>
          </p:nvPr>
        </p:nvSpPr>
        <p:spPr>
          <a:xfrm>
            <a:off x="0" y="228600"/>
            <a:ext cx="9144000" cy="566822"/>
          </a:xfrm>
          <a:prstGeom prst="rect">
            <a:avLst/>
          </a:prstGeom>
        </p:spPr>
        <p:txBody>
          <a:bodyPr vert="horz" wrap="square" lIns="0" tIns="12700" rIns="0" bIns="0" rtlCol="0">
            <a:spAutoFit/>
          </a:bodyPr>
          <a:lstStyle/>
          <a:p>
            <a:pPr marL="12700" algn="ctr">
              <a:lnSpc>
                <a:spcPct val="100000"/>
              </a:lnSpc>
              <a:spcBef>
                <a:spcPts val="100"/>
              </a:spcBef>
            </a:pPr>
            <a:r>
              <a:rPr lang="en-US" sz="3600" spc="-20" dirty="0">
                <a:effectLst>
                  <a:outerShdw blurRad="38100" dist="38100" dir="2700000" algn="tl">
                    <a:srgbClr val="000000">
                      <a:alpha val="43137"/>
                    </a:srgbClr>
                  </a:outerShdw>
                </a:effectLst>
              </a:rPr>
              <a:t>Equal Employment Opportunity Policy</a:t>
            </a:r>
            <a:endParaRPr sz="3600" dirty="0">
              <a:effectLst>
                <a:outerShdw blurRad="38100" dist="38100" dir="2700000" algn="tl">
                  <a:srgbClr val="000000">
                    <a:alpha val="43137"/>
                  </a:srgbClr>
                </a:outerShdw>
              </a:effectLst>
            </a:endParaRPr>
          </a:p>
        </p:txBody>
      </p:sp>
      <p:sp>
        <p:nvSpPr>
          <p:cNvPr id="9" name="object 9"/>
          <p:cNvSpPr txBox="1"/>
          <p:nvPr/>
        </p:nvSpPr>
        <p:spPr>
          <a:xfrm>
            <a:off x="914399" y="1828800"/>
            <a:ext cx="7571231" cy="3921586"/>
          </a:xfrm>
          <a:prstGeom prst="rect">
            <a:avLst/>
          </a:prstGeom>
        </p:spPr>
        <p:txBody>
          <a:bodyPr vert="horz" wrap="square" lIns="0" tIns="12700" rIns="0" bIns="0" rtlCol="0" anchor="t">
            <a:spAutoFit/>
          </a:bodyPr>
          <a:lstStyle/>
          <a:p>
            <a:pPr marL="469900" indent="-457200">
              <a:lnSpc>
                <a:spcPct val="100000"/>
              </a:lnSpc>
              <a:spcBef>
                <a:spcPts val="600"/>
              </a:spcBef>
              <a:buClr>
                <a:srgbClr val="C00000"/>
              </a:buClr>
              <a:buFont typeface="Arial" panose="020B0604020202020204" pitchFamily="34" charset="0"/>
              <a:buChar char="•"/>
            </a:pPr>
            <a:r>
              <a:rPr sz="2800" spc="-20" dirty="0">
                <a:solidFill>
                  <a:srgbClr val="404040"/>
                </a:solidFill>
                <a:latin typeface="Calibri"/>
                <a:cs typeface="Calibri"/>
              </a:rPr>
              <a:t>Foster </a:t>
            </a:r>
            <a:r>
              <a:rPr sz="2800" spc="-10" dirty="0">
                <a:solidFill>
                  <a:srgbClr val="404040"/>
                </a:solidFill>
                <a:latin typeface="Calibri"/>
                <a:cs typeface="Calibri"/>
              </a:rPr>
              <a:t>culture </a:t>
            </a:r>
            <a:r>
              <a:rPr sz="2800" spc="-5" dirty="0">
                <a:solidFill>
                  <a:srgbClr val="404040"/>
                </a:solidFill>
                <a:latin typeface="Calibri"/>
                <a:cs typeface="Calibri"/>
              </a:rPr>
              <a:t>of </a:t>
            </a:r>
            <a:r>
              <a:rPr sz="2800" b="1" spc="-5" dirty="0">
                <a:solidFill>
                  <a:srgbClr val="404040"/>
                </a:solidFill>
                <a:latin typeface="Calibri"/>
                <a:cs typeface="Calibri"/>
              </a:rPr>
              <a:t>mutual</a:t>
            </a:r>
            <a:r>
              <a:rPr sz="2800" b="1" spc="15" dirty="0">
                <a:solidFill>
                  <a:srgbClr val="404040"/>
                </a:solidFill>
                <a:latin typeface="Calibri"/>
                <a:cs typeface="Calibri"/>
              </a:rPr>
              <a:t> </a:t>
            </a:r>
            <a:r>
              <a:rPr sz="2800" b="1" spc="-10" dirty="0">
                <a:solidFill>
                  <a:srgbClr val="404040"/>
                </a:solidFill>
                <a:latin typeface="Calibri"/>
                <a:cs typeface="Calibri"/>
              </a:rPr>
              <a:t>respect</a:t>
            </a:r>
            <a:endParaRPr sz="2800" dirty="0">
              <a:latin typeface="Calibri"/>
              <a:cs typeface="Calibri"/>
            </a:endParaRPr>
          </a:p>
          <a:p>
            <a:pPr marL="469900" indent="-457200">
              <a:lnSpc>
                <a:spcPct val="100000"/>
              </a:lnSpc>
              <a:spcBef>
                <a:spcPts val="600"/>
              </a:spcBef>
              <a:buClr>
                <a:srgbClr val="C00000"/>
              </a:buClr>
              <a:buFont typeface="Arial" panose="020B0604020202020204" pitchFamily="34" charset="0"/>
              <a:buChar char="•"/>
            </a:pPr>
            <a:r>
              <a:rPr sz="2800" spc="-5" dirty="0">
                <a:solidFill>
                  <a:srgbClr val="404040"/>
                </a:solidFill>
                <a:latin typeface="Calibri"/>
                <a:cs typeface="Calibri"/>
              </a:rPr>
              <a:t>Actively </a:t>
            </a:r>
            <a:r>
              <a:rPr sz="2800" spc="-15" dirty="0">
                <a:solidFill>
                  <a:srgbClr val="404040"/>
                </a:solidFill>
                <a:latin typeface="Calibri"/>
                <a:cs typeface="Calibri"/>
              </a:rPr>
              <a:t>promote </a:t>
            </a:r>
            <a:r>
              <a:rPr sz="2800" b="1" spc="-5" dirty="0">
                <a:solidFill>
                  <a:srgbClr val="404040"/>
                </a:solidFill>
                <a:latin typeface="Calibri"/>
                <a:cs typeface="Calibri"/>
              </a:rPr>
              <a:t>equality </a:t>
            </a:r>
            <a:r>
              <a:rPr sz="2800" b="1" dirty="0">
                <a:solidFill>
                  <a:srgbClr val="404040"/>
                </a:solidFill>
                <a:latin typeface="Calibri"/>
                <a:cs typeface="Calibri"/>
              </a:rPr>
              <a:t>of </a:t>
            </a:r>
            <a:r>
              <a:rPr sz="2800" b="1" spc="-5" dirty="0">
                <a:solidFill>
                  <a:srgbClr val="404040"/>
                </a:solidFill>
                <a:latin typeface="Calibri"/>
                <a:cs typeface="Calibri"/>
              </a:rPr>
              <a:t>opportunity</a:t>
            </a:r>
            <a:endParaRPr sz="2800" dirty="0">
              <a:latin typeface="Calibri"/>
              <a:cs typeface="Calibri"/>
            </a:endParaRPr>
          </a:p>
          <a:p>
            <a:pPr marL="469900" indent="-457200">
              <a:lnSpc>
                <a:spcPct val="100000"/>
              </a:lnSpc>
              <a:spcBef>
                <a:spcPts val="600"/>
              </a:spcBef>
              <a:buClr>
                <a:srgbClr val="C00000"/>
              </a:buClr>
              <a:buFont typeface="Arial" panose="020B0604020202020204" pitchFamily="34" charset="0"/>
              <a:buChar char="•"/>
            </a:pPr>
            <a:r>
              <a:rPr sz="2800" spc="-10" dirty="0">
                <a:solidFill>
                  <a:srgbClr val="404040"/>
                </a:solidFill>
                <a:latin typeface="Calibri"/>
                <a:cs typeface="Calibri"/>
              </a:rPr>
              <a:t>Ensure </a:t>
            </a:r>
            <a:r>
              <a:rPr sz="2800" b="1" spc="-10" dirty="0">
                <a:solidFill>
                  <a:srgbClr val="404040"/>
                </a:solidFill>
                <a:latin typeface="Calibri"/>
                <a:cs typeface="Calibri"/>
              </a:rPr>
              <a:t>freedom from </a:t>
            </a:r>
            <a:r>
              <a:rPr sz="2800" b="1" spc="-5" dirty="0">
                <a:solidFill>
                  <a:srgbClr val="404040"/>
                </a:solidFill>
                <a:latin typeface="Calibri"/>
                <a:cs typeface="Calibri"/>
              </a:rPr>
              <a:t>discrimination </a:t>
            </a:r>
            <a:r>
              <a:rPr sz="2800" b="1" dirty="0">
                <a:solidFill>
                  <a:srgbClr val="404040"/>
                </a:solidFill>
                <a:latin typeface="Calibri"/>
                <a:cs typeface="Calibri"/>
              </a:rPr>
              <a:t>or</a:t>
            </a:r>
            <a:r>
              <a:rPr sz="2800" b="1" spc="30" dirty="0">
                <a:solidFill>
                  <a:srgbClr val="404040"/>
                </a:solidFill>
                <a:latin typeface="Calibri"/>
                <a:cs typeface="Calibri"/>
              </a:rPr>
              <a:t> </a:t>
            </a:r>
            <a:r>
              <a:rPr sz="2800" b="1" spc="-10" dirty="0">
                <a:solidFill>
                  <a:srgbClr val="404040"/>
                </a:solidFill>
                <a:latin typeface="Calibri"/>
                <a:cs typeface="Calibri"/>
              </a:rPr>
              <a:t>harassment</a:t>
            </a:r>
            <a:endParaRPr sz="2800" dirty="0">
              <a:latin typeface="Calibri"/>
              <a:cs typeface="Calibri"/>
            </a:endParaRPr>
          </a:p>
          <a:p>
            <a:pPr marL="469900" indent="-457200">
              <a:lnSpc>
                <a:spcPct val="100000"/>
              </a:lnSpc>
              <a:spcBef>
                <a:spcPts val="600"/>
              </a:spcBef>
              <a:buClr>
                <a:srgbClr val="C00000"/>
              </a:buClr>
              <a:buFont typeface="Arial" panose="020B0604020202020204" pitchFamily="34" charset="0"/>
              <a:buChar char="•"/>
            </a:pPr>
            <a:r>
              <a:rPr sz="2800" spc="-10" dirty="0">
                <a:solidFill>
                  <a:srgbClr val="404040"/>
                </a:solidFill>
                <a:latin typeface="Calibri"/>
                <a:cs typeface="Calibri"/>
              </a:rPr>
              <a:t>Fundamental</a:t>
            </a:r>
            <a:r>
              <a:rPr sz="2800" spc="-5" dirty="0">
                <a:solidFill>
                  <a:srgbClr val="404040"/>
                </a:solidFill>
                <a:latin typeface="Calibri"/>
                <a:cs typeface="Calibri"/>
              </a:rPr>
              <a:t> principles</a:t>
            </a:r>
            <a:endParaRPr sz="2800" dirty="0">
              <a:latin typeface="Calibri"/>
              <a:cs typeface="Calibri"/>
            </a:endParaRPr>
          </a:p>
          <a:p>
            <a:pPr marL="698500" lvl="1" indent="-228600">
              <a:spcBef>
                <a:spcPts val="600"/>
              </a:spcBef>
              <a:buClr>
                <a:srgbClr val="BD0104"/>
              </a:buClr>
              <a:buFont typeface="Calibri"/>
              <a:buChar char="-"/>
              <a:tabLst>
                <a:tab pos="241300" algn="l"/>
              </a:tabLst>
            </a:pPr>
            <a:r>
              <a:rPr lang="en-US" sz="2800" b="1" spc="-5" dirty="0">
                <a:solidFill>
                  <a:srgbClr val="404040"/>
                </a:solidFill>
                <a:latin typeface="Calibri"/>
                <a:cs typeface="Calibri"/>
              </a:rPr>
              <a:t>Equity</a:t>
            </a:r>
            <a:endParaRPr sz="2800" dirty="0">
              <a:latin typeface="Calibri"/>
              <a:cs typeface="Calibri"/>
            </a:endParaRPr>
          </a:p>
          <a:p>
            <a:pPr marL="698500" lvl="1" indent="-228600">
              <a:spcBef>
                <a:spcPts val="600"/>
              </a:spcBef>
              <a:buClr>
                <a:srgbClr val="BD0104"/>
              </a:buClr>
              <a:buFont typeface="Calibri"/>
              <a:buChar char="-"/>
              <a:tabLst>
                <a:tab pos="241300" algn="l"/>
              </a:tabLst>
            </a:pPr>
            <a:r>
              <a:rPr sz="2800" b="1" spc="-10" dirty="0">
                <a:solidFill>
                  <a:srgbClr val="404040"/>
                </a:solidFill>
                <a:latin typeface="Calibri"/>
                <a:cs typeface="Calibri"/>
              </a:rPr>
              <a:t>Diversity</a:t>
            </a:r>
            <a:endParaRPr sz="2800" dirty="0">
              <a:latin typeface="Calibri"/>
              <a:cs typeface="Calibri"/>
            </a:endParaRPr>
          </a:p>
          <a:p>
            <a:pPr marL="698500" lvl="1" indent="-228600">
              <a:spcBef>
                <a:spcPts val="600"/>
              </a:spcBef>
              <a:buClr>
                <a:srgbClr val="BD0104"/>
              </a:buClr>
              <a:buFont typeface="Calibri"/>
              <a:buChar char="-"/>
              <a:tabLst>
                <a:tab pos="241300" algn="l"/>
              </a:tabLst>
            </a:pPr>
            <a:r>
              <a:rPr sz="2800" b="1" dirty="0">
                <a:solidFill>
                  <a:srgbClr val="404040"/>
                </a:solidFill>
                <a:latin typeface="Calibri"/>
                <a:cs typeface="Calibri"/>
              </a:rPr>
              <a:t>Inclusion</a:t>
            </a:r>
            <a:endParaRPr sz="2800" dirty="0">
              <a:latin typeface="Calibri"/>
              <a:cs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80" y="970788"/>
            <a:ext cx="9144000" cy="127635"/>
          </a:xfrm>
          <a:custGeom>
            <a:avLst/>
            <a:gdLst/>
            <a:ahLst/>
            <a:cxnLst/>
            <a:rect l="l" t="t" r="r" b="b"/>
            <a:pathLst>
              <a:path w="9144000" h="127634">
                <a:moveTo>
                  <a:pt x="0" y="127253"/>
                </a:moveTo>
                <a:lnTo>
                  <a:pt x="9144000" y="127253"/>
                </a:lnTo>
                <a:lnTo>
                  <a:pt x="9144000" y="0"/>
                </a:lnTo>
                <a:lnTo>
                  <a:pt x="0" y="0"/>
                </a:lnTo>
                <a:lnTo>
                  <a:pt x="0" y="127253"/>
                </a:lnTo>
                <a:close/>
              </a:path>
            </a:pathLst>
          </a:custGeom>
          <a:solidFill>
            <a:srgbClr val="A9282F"/>
          </a:solidFill>
        </p:spPr>
        <p:txBody>
          <a:bodyPr wrap="square" lIns="0" tIns="0" rIns="0" bIns="0" rtlCol="0"/>
          <a:lstStyle/>
          <a:p>
            <a:endParaRPr/>
          </a:p>
        </p:txBody>
      </p:sp>
      <p:sp>
        <p:nvSpPr>
          <p:cNvPr id="3" name="object 3"/>
          <p:cNvSpPr/>
          <p:nvPr/>
        </p:nvSpPr>
        <p:spPr>
          <a:xfrm>
            <a:off x="8485631" y="585977"/>
            <a:ext cx="658368" cy="845058"/>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8510778" y="611123"/>
            <a:ext cx="557022" cy="741426"/>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76200" y="585977"/>
            <a:ext cx="751332" cy="810006"/>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101346" y="611123"/>
            <a:ext cx="647700" cy="706374"/>
          </a:xfrm>
          <a:prstGeom prst="rect">
            <a:avLst/>
          </a:prstGeom>
          <a:blipFill>
            <a:blip r:embed="rId6" cstate="print"/>
            <a:stretch>
              <a:fillRect/>
            </a:stretch>
          </a:blipFill>
        </p:spPr>
        <p:txBody>
          <a:bodyPr wrap="square" lIns="0" tIns="0" rIns="0" bIns="0" rtlCol="0"/>
          <a:lstStyle/>
          <a:p>
            <a:endParaRPr/>
          </a:p>
        </p:txBody>
      </p:sp>
      <p:sp>
        <p:nvSpPr>
          <p:cNvPr id="9" name="object 9"/>
          <p:cNvSpPr txBox="1">
            <a:spLocks noGrp="1"/>
          </p:cNvSpPr>
          <p:nvPr>
            <p:ph type="title"/>
          </p:nvPr>
        </p:nvSpPr>
        <p:spPr>
          <a:xfrm>
            <a:off x="-1" y="228600"/>
            <a:ext cx="9144000" cy="566822"/>
          </a:xfrm>
          <a:prstGeom prst="rect">
            <a:avLst/>
          </a:prstGeom>
        </p:spPr>
        <p:txBody>
          <a:bodyPr vert="horz" wrap="square" lIns="0" tIns="12700" rIns="0" bIns="0" rtlCol="0">
            <a:spAutoFit/>
          </a:bodyPr>
          <a:lstStyle/>
          <a:p>
            <a:pPr marL="12700" marR="5080" indent="448309" algn="ctr">
              <a:lnSpc>
                <a:spcPct val="100000"/>
              </a:lnSpc>
              <a:spcBef>
                <a:spcPts val="100"/>
              </a:spcBef>
            </a:pPr>
            <a:r>
              <a:rPr sz="3600" spc="-15" dirty="0"/>
              <a:t>Core </a:t>
            </a:r>
            <a:r>
              <a:rPr sz="3600" spc="-30" dirty="0"/>
              <a:t>Values </a:t>
            </a:r>
            <a:r>
              <a:rPr sz="3600" dirty="0"/>
              <a:t>and Guiding</a:t>
            </a:r>
            <a:r>
              <a:rPr sz="3600" spc="-5" dirty="0"/>
              <a:t> Principles</a:t>
            </a:r>
            <a:endParaRPr sz="3600" dirty="0"/>
          </a:p>
        </p:txBody>
      </p:sp>
      <p:sp>
        <p:nvSpPr>
          <p:cNvPr id="10" name="object 10"/>
          <p:cNvSpPr txBox="1"/>
          <p:nvPr/>
        </p:nvSpPr>
        <p:spPr>
          <a:xfrm>
            <a:off x="914401" y="1828800"/>
            <a:ext cx="7324436" cy="4423006"/>
          </a:xfrm>
          <a:prstGeom prst="rect">
            <a:avLst/>
          </a:prstGeom>
        </p:spPr>
        <p:txBody>
          <a:bodyPr vert="horz" wrap="square" lIns="0" tIns="36830" rIns="0" bIns="0" rtlCol="0">
            <a:spAutoFit/>
          </a:bodyPr>
          <a:lstStyle/>
          <a:p>
            <a:pPr marR="5080">
              <a:lnSpc>
                <a:spcPts val="1800"/>
              </a:lnSpc>
              <a:spcAft>
                <a:spcPts val="900"/>
              </a:spcAft>
            </a:pPr>
            <a:r>
              <a:rPr sz="1600" b="1" spc="-5" dirty="0">
                <a:solidFill>
                  <a:srgbClr val="404040"/>
                </a:solidFill>
                <a:uFill>
                  <a:solidFill>
                    <a:srgbClr val="404040"/>
                  </a:solidFill>
                </a:uFill>
                <a:cs typeface="Calibri"/>
              </a:rPr>
              <a:t>Academic Excellence:</a:t>
            </a:r>
            <a:r>
              <a:rPr sz="1600" b="1" spc="-5" dirty="0">
                <a:solidFill>
                  <a:srgbClr val="404040"/>
                </a:solidFill>
                <a:cs typeface="Calibri"/>
              </a:rPr>
              <a:t> </a:t>
            </a:r>
            <a:r>
              <a:rPr lang="en-US" sz="1600" b="1" spc="-5" dirty="0">
                <a:solidFill>
                  <a:srgbClr val="404040"/>
                </a:solidFill>
                <a:cs typeface="Calibri"/>
              </a:rPr>
              <a:t> </a:t>
            </a:r>
            <a:r>
              <a:rPr sz="1600" spc="-30" dirty="0">
                <a:solidFill>
                  <a:srgbClr val="404040"/>
                </a:solidFill>
                <a:cs typeface="Calibri"/>
              </a:rPr>
              <a:t>We </a:t>
            </a:r>
            <a:r>
              <a:rPr sz="1600" spc="-5" dirty="0">
                <a:solidFill>
                  <a:srgbClr val="404040"/>
                </a:solidFill>
                <a:cs typeface="Calibri"/>
              </a:rPr>
              <a:t>will </a:t>
            </a:r>
            <a:r>
              <a:rPr sz="1600" spc="-15" dirty="0">
                <a:solidFill>
                  <a:srgbClr val="404040"/>
                </a:solidFill>
                <a:cs typeface="Calibri"/>
              </a:rPr>
              <a:t>create strategic </a:t>
            </a:r>
            <a:r>
              <a:rPr sz="1600" spc="-10" dirty="0">
                <a:solidFill>
                  <a:srgbClr val="404040"/>
                </a:solidFill>
                <a:cs typeface="Calibri"/>
              </a:rPr>
              <a:t>advantage </a:t>
            </a:r>
            <a:r>
              <a:rPr sz="1600" spc="-5" dirty="0">
                <a:solidFill>
                  <a:srgbClr val="404040"/>
                </a:solidFill>
                <a:cs typeface="Calibri"/>
              </a:rPr>
              <a:t>by developing </a:t>
            </a:r>
            <a:r>
              <a:rPr sz="1600" spc="-10" dirty="0">
                <a:solidFill>
                  <a:srgbClr val="404040"/>
                </a:solidFill>
                <a:cs typeface="Calibri"/>
              </a:rPr>
              <a:t>joint warfighters </a:t>
            </a:r>
            <a:r>
              <a:rPr sz="1600" dirty="0">
                <a:solidFill>
                  <a:srgbClr val="404040"/>
                </a:solidFill>
                <a:cs typeface="Calibri"/>
              </a:rPr>
              <a:t>and </a:t>
            </a:r>
            <a:r>
              <a:rPr sz="1600" spc="-5" dirty="0">
                <a:solidFill>
                  <a:srgbClr val="404040"/>
                </a:solidFill>
                <a:cs typeface="Calibri"/>
              </a:rPr>
              <a:t>other  </a:t>
            </a:r>
            <a:r>
              <a:rPr sz="1600" spc="-10" dirty="0">
                <a:solidFill>
                  <a:srgbClr val="404040"/>
                </a:solidFill>
                <a:cs typeface="Calibri"/>
              </a:rPr>
              <a:t>national </a:t>
            </a:r>
            <a:r>
              <a:rPr sz="1600" spc="-5" dirty="0">
                <a:solidFill>
                  <a:srgbClr val="404040"/>
                </a:solidFill>
                <a:cs typeface="Calibri"/>
              </a:rPr>
              <a:t>security leaders, and </a:t>
            </a:r>
            <a:r>
              <a:rPr sz="1600" spc="-10" dirty="0">
                <a:solidFill>
                  <a:srgbClr val="404040"/>
                </a:solidFill>
                <a:cs typeface="Calibri"/>
              </a:rPr>
              <a:t>forging relationships through </a:t>
            </a:r>
            <a:r>
              <a:rPr sz="1600" spc="-5" dirty="0">
                <a:solidFill>
                  <a:srgbClr val="404040"/>
                </a:solidFill>
                <a:cs typeface="Calibri"/>
              </a:rPr>
              <a:t>whole-of-nations </a:t>
            </a:r>
            <a:r>
              <a:rPr sz="1600" dirty="0">
                <a:solidFill>
                  <a:srgbClr val="404040"/>
                </a:solidFill>
                <a:cs typeface="Calibri"/>
              </a:rPr>
              <a:t>and whole-of-</a:t>
            </a:r>
            <a:r>
              <a:rPr sz="1600" spc="-10" dirty="0">
                <a:solidFill>
                  <a:srgbClr val="404040"/>
                </a:solidFill>
                <a:cs typeface="Calibri"/>
              </a:rPr>
              <a:t>government </a:t>
            </a:r>
            <a:r>
              <a:rPr sz="1600" spc="-5" dirty="0">
                <a:solidFill>
                  <a:srgbClr val="404040"/>
                </a:solidFill>
                <a:cs typeface="Calibri"/>
              </a:rPr>
              <a:t>education </a:t>
            </a:r>
            <a:r>
              <a:rPr sz="1600" spc="-10" dirty="0">
                <a:solidFill>
                  <a:srgbClr val="404040"/>
                </a:solidFill>
                <a:cs typeface="Calibri"/>
              </a:rPr>
              <a:t>programs, research </a:t>
            </a:r>
            <a:r>
              <a:rPr sz="1600" dirty="0">
                <a:solidFill>
                  <a:srgbClr val="404040"/>
                </a:solidFill>
                <a:cs typeface="Calibri"/>
              </a:rPr>
              <a:t>and</a:t>
            </a:r>
            <a:r>
              <a:rPr sz="1600" spc="5" dirty="0">
                <a:solidFill>
                  <a:srgbClr val="404040"/>
                </a:solidFill>
                <a:cs typeface="Calibri"/>
              </a:rPr>
              <a:t> </a:t>
            </a:r>
            <a:r>
              <a:rPr sz="1600" spc="-5" dirty="0">
                <a:solidFill>
                  <a:srgbClr val="404040"/>
                </a:solidFill>
                <a:cs typeface="Calibri"/>
              </a:rPr>
              <a:t>engagement.</a:t>
            </a:r>
            <a:endParaRPr sz="1600" dirty="0">
              <a:cs typeface="Calibri"/>
            </a:endParaRPr>
          </a:p>
          <a:p>
            <a:pPr marR="80645">
              <a:lnSpc>
                <a:spcPts val="1800"/>
              </a:lnSpc>
              <a:spcAft>
                <a:spcPts val="900"/>
              </a:spcAft>
            </a:pPr>
            <a:r>
              <a:rPr sz="1600" b="1" spc="-5" dirty="0">
                <a:solidFill>
                  <a:srgbClr val="404040"/>
                </a:solidFill>
                <a:uFill>
                  <a:solidFill>
                    <a:srgbClr val="404040"/>
                  </a:solidFill>
                </a:uFill>
                <a:cs typeface="Calibri"/>
              </a:rPr>
              <a:t>Academic Freedom:</a:t>
            </a:r>
            <a:r>
              <a:rPr sz="1600" b="1" spc="-5" dirty="0">
                <a:solidFill>
                  <a:srgbClr val="404040"/>
                </a:solidFill>
                <a:cs typeface="Calibri"/>
              </a:rPr>
              <a:t> </a:t>
            </a:r>
            <a:r>
              <a:rPr lang="en-US" sz="1600" b="1" spc="-5" dirty="0">
                <a:solidFill>
                  <a:srgbClr val="404040"/>
                </a:solidFill>
                <a:cs typeface="Calibri"/>
              </a:rPr>
              <a:t> </a:t>
            </a:r>
            <a:r>
              <a:rPr sz="1600" spc="-30" dirty="0">
                <a:solidFill>
                  <a:srgbClr val="404040"/>
                </a:solidFill>
                <a:cs typeface="Calibri"/>
              </a:rPr>
              <a:t>We </a:t>
            </a:r>
            <a:r>
              <a:rPr sz="1600" dirty="0">
                <a:solidFill>
                  <a:srgbClr val="404040"/>
                </a:solidFill>
                <a:cs typeface="Calibri"/>
              </a:rPr>
              <a:t>will </a:t>
            </a:r>
            <a:r>
              <a:rPr sz="1600" spc="-10" dirty="0">
                <a:solidFill>
                  <a:srgbClr val="404040"/>
                </a:solidFill>
                <a:cs typeface="Calibri"/>
              </a:rPr>
              <a:t>protect free expression </a:t>
            </a:r>
            <a:r>
              <a:rPr sz="1600" dirty="0">
                <a:solidFill>
                  <a:srgbClr val="404040"/>
                </a:solidFill>
                <a:cs typeface="Calibri"/>
              </a:rPr>
              <a:t>and </a:t>
            </a:r>
            <a:r>
              <a:rPr sz="1600" spc="-15" dirty="0">
                <a:solidFill>
                  <a:srgbClr val="404040"/>
                </a:solidFill>
                <a:cs typeface="Calibri"/>
              </a:rPr>
              <a:t>foster </a:t>
            </a:r>
            <a:r>
              <a:rPr sz="1600" spc="-5" dirty="0">
                <a:solidFill>
                  <a:srgbClr val="404040"/>
                </a:solidFill>
                <a:cs typeface="Calibri"/>
              </a:rPr>
              <a:t>open </a:t>
            </a:r>
            <a:r>
              <a:rPr sz="1600" spc="-10" dirty="0">
                <a:solidFill>
                  <a:srgbClr val="404040"/>
                </a:solidFill>
                <a:cs typeface="Calibri"/>
              </a:rPr>
              <a:t>intellectual exchanges </a:t>
            </a:r>
            <a:r>
              <a:rPr sz="1600" spc="-5" dirty="0">
                <a:solidFill>
                  <a:srgbClr val="404040"/>
                </a:solidFill>
                <a:cs typeface="Calibri"/>
              </a:rPr>
              <a:t>based  upon </a:t>
            </a:r>
            <a:r>
              <a:rPr sz="1600" spc="-10" dirty="0">
                <a:solidFill>
                  <a:srgbClr val="404040"/>
                </a:solidFill>
                <a:cs typeface="Calibri"/>
              </a:rPr>
              <a:t>professionalism </a:t>
            </a:r>
            <a:r>
              <a:rPr sz="1600" dirty="0">
                <a:solidFill>
                  <a:srgbClr val="404040"/>
                </a:solidFill>
                <a:cs typeface="Calibri"/>
              </a:rPr>
              <a:t>and </a:t>
            </a:r>
            <a:r>
              <a:rPr sz="1600" spc="-5" dirty="0">
                <a:solidFill>
                  <a:srgbClr val="404040"/>
                </a:solidFill>
                <a:cs typeface="Calibri"/>
              </a:rPr>
              <a:t>respect </a:t>
            </a:r>
            <a:r>
              <a:rPr sz="1600" spc="-15" dirty="0">
                <a:solidFill>
                  <a:srgbClr val="404040"/>
                </a:solidFill>
                <a:cs typeface="Calibri"/>
              </a:rPr>
              <a:t>for</a:t>
            </a:r>
            <a:r>
              <a:rPr sz="1600" dirty="0">
                <a:solidFill>
                  <a:srgbClr val="404040"/>
                </a:solidFill>
                <a:cs typeface="Calibri"/>
              </a:rPr>
              <a:t> </a:t>
            </a:r>
            <a:r>
              <a:rPr sz="1600" spc="-10" dirty="0">
                <a:solidFill>
                  <a:srgbClr val="404040"/>
                </a:solidFill>
                <a:cs typeface="Calibri"/>
              </a:rPr>
              <a:t>others.</a:t>
            </a:r>
            <a:endParaRPr sz="1600" dirty="0">
              <a:cs typeface="Calibri"/>
            </a:endParaRPr>
          </a:p>
          <a:p>
            <a:pPr marR="360045">
              <a:lnSpc>
                <a:spcPts val="1800"/>
              </a:lnSpc>
              <a:spcAft>
                <a:spcPts val="900"/>
              </a:spcAft>
            </a:pPr>
            <a:r>
              <a:rPr sz="1600" b="1" spc="-10" dirty="0">
                <a:solidFill>
                  <a:srgbClr val="404040"/>
                </a:solidFill>
                <a:uFill>
                  <a:solidFill>
                    <a:srgbClr val="404040"/>
                  </a:solidFill>
                </a:uFill>
                <a:cs typeface="Calibri"/>
              </a:rPr>
              <a:t>Diversity:</a:t>
            </a:r>
            <a:r>
              <a:rPr sz="1600" b="1" spc="-10" dirty="0">
                <a:solidFill>
                  <a:srgbClr val="404040"/>
                </a:solidFill>
                <a:cs typeface="Calibri"/>
              </a:rPr>
              <a:t> </a:t>
            </a:r>
            <a:r>
              <a:rPr lang="en-US" sz="1600" b="1" spc="-10" dirty="0">
                <a:solidFill>
                  <a:srgbClr val="404040"/>
                </a:solidFill>
                <a:cs typeface="Calibri"/>
              </a:rPr>
              <a:t> </a:t>
            </a:r>
            <a:r>
              <a:rPr sz="1600" spc="-30" dirty="0">
                <a:solidFill>
                  <a:srgbClr val="404040"/>
                </a:solidFill>
                <a:cs typeface="Calibri"/>
              </a:rPr>
              <a:t>We </a:t>
            </a:r>
            <a:r>
              <a:rPr sz="1600" dirty="0">
                <a:solidFill>
                  <a:srgbClr val="404040"/>
                </a:solidFill>
                <a:cs typeface="Calibri"/>
              </a:rPr>
              <a:t>will </a:t>
            </a:r>
            <a:r>
              <a:rPr sz="1600" spc="-5" dirty="0">
                <a:solidFill>
                  <a:srgbClr val="404040"/>
                </a:solidFill>
                <a:cs typeface="Calibri"/>
              </a:rPr>
              <a:t>embrace </a:t>
            </a:r>
            <a:r>
              <a:rPr sz="1600" dirty="0">
                <a:solidFill>
                  <a:srgbClr val="404040"/>
                </a:solidFill>
                <a:cs typeface="Calibri"/>
              </a:rPr>
              <a:t>an </a:t>
            </a:r>
            <a:r>
              <a:rPr sz="1600" spc="-5" dirty="0">
                <a:solidFill>
                  <a:srgbClr val="404040"/>
                </a:solidFill>
                <a:cs typeface="Calibri"/>
              </a:rPr>
              <a:t>inclusive mixture of people, institutions, cultures, </a:t>
            </a:r>
            <a:r>
              <a:rPr sz="1600" dirty="0">
                <a:solidFill>
                  <a:srgbClr val="404040"/>
                </a:solidFill>
                <a:cs typeface="Calibri"/>
              </a:rPr>
              <a:t>and ideas in a  </a:t>
            </a:r>
            <a:r>
              <a:rPr sz="1600" spc="-10" dirty="0">
                <a:solidFill>
                  <a:srgbClr val="404040"/>
                </a:solidFill>
                <a:cs typeface="Calibri"/>
              </a:rPr>
              <a:t>transparent</a:t>
            </a:r>
            <a:r>
              <a:rPr sz="1600" dirty="0">
                <a:solidFill>
                  <a:srgbClr val="404040"/>
                </a:solidFill>
                <a:cs typeface="Calibri"/>
              </a:rPr>
              <a:t> </a:t>
            </a:r>
            <a:r>
              <a:rPr sz="1600" spc="-10" dirty="0">
                <a:solidFill>
                  <a:srgbClr val="404040"/>
                </a:solidFill>
                <a:cs typeface="Calibri"/>
              </a:rPr>
              <a:t>environment.</a:t>
            </a:r>
            <a:endParaRPr sz="1600" dirty="0">
              <a:cs typeface="Calibri"/>
            </a:endParaRPr>
          </a:p>
          <a:p>
            <a:pPr marR="158115">
              <a:lnSpc>
                <a:spcPts val="1800"/>
              </a:lnSpc>
              <a:spcAft>
                <a:spcPts val="900"/>
              </a:spcAft>
            </a:pPr>
            <a:r>
              <a:rPr sz="1600" b="1" spc="-10" dirty="0">
                <a:solidFill>
                  <a:srgbClr val="404040"/>
                </a:solidFill>
                <a:uFill>
                  <a:solidFill>
                    <a:srgbClr val="404040"/>
                  </a:solidFill>
                </a:uFill>
                <a:cs typeface="Calibri"/>
              </a:rPr>
              <a:t>Holistic </a:t>
            </a:r>
            <a:r>
              <a:rPr sz="1600" b="1" spc="-5" dirty="0">
                <a:solidFill>
                  <a:srgbClr val="404040"/>
                </a:solidFill>
                <a:uFill>
                  <a:solidFill>
                    <a:srgbClr val="404040"/>
                  </a:solidFill>
                </a:uFill>
                <a:cs typeface="Calibri"/>
              </a:rPr>
              <a:t>Development:</a:t>
            </a:r>
            <a:r>
              <a:rPr sz="1600" b="1" spc="-5" dirty="0">
                <a:solidFill>
                  <a:srgbClr val="404040"/>
                </a:solidFill>
                <a:cs typeface="Calibri"/>
              </a:rPr>
              <a:t> </a:t>
            </a:r>
            <a:r>
              <a:rPr lang="en-US" sz="1600" b="1" spc="-5" dirty="0">
                <a:solidFill>
                  <a:srgbClr val="404040"/>
                </a:solidFill>
                <a:cs typeface="Calibri"/>
              </a:rPr>
              <a:t> </a:t>
            </a:r>
            <a:r>
              <a:rPr sz="1600" spc="-30" dirty="0">
                <a:solidFill>
                  <a:srgbClr val="404040"/>
                </a:solidFill>
                <a:cs typeface="Calibri"/>
              </a:rPr>
              <a:t>We </a:t>
            </a:r>
            <a:r>
              <a:rPr sz="1600" spc="-5" dirty="0">
                <a:solidFill>
                  <a:srgbClr val="404040"/>
                </a:solidFill>
                <a:cs typeface="Calibri"/>
              </a:rPr>
              <a:t>will </a:t>
            </a:r>
            <a:r>
              <a:rPr sz="1600" spc="-10" dirty="0">
                <a:solidFill>
                  <a:srgbClr val="404040"/>
                </a:solidFill>
                <a:cs typeface="Calibri"/>
              </a:rPr>
              <a:t>nurture </a:t>
            </a:r>
            <a:r>
              <a:rPr sz="1600" spc="-5" dirty="0">
                <a:solidFill>
                  <a:srgbClr val="404040"/>
                </a:solidFill>
                <a:cs typeface="Calibri"/>
              </a:rPr>
              <a:t>intellectual development, </a:t>
            </a:r>
            <a:r>
              <a:rPr sz="1600" spc="-10" dirty="0">
                <a:solidFill>
                  <a:srgbClr val="404040"/>
                </a:solidFill>
                <a:cs typeface="Calibri"/>
              </a:rPr>
              <a:t>total </a:t>
            </a:r>
            <a:r>
              <a:rPr sz="1600" spc="-5" dirty="0">
                <a:solidFill>
                  <a:srgbClr val="404040"/>
                </a:solidFill>
                <a:cs typeface="Calibri"/>
              </a:rPr>
              <a:t>well-being, resilience, </a:t>
            </a:r>
            <a:r>
              <a:rPr sz="1600" spc="-15" dirty="0">
                <a:solidFill>
                  <a:srgbClr val="404040"/>
                </a:solidFill>
                <a:cs typeface="Calibri"/>
              </a:rPr>
              <a:t>life-</a:t>
            </a:r>
            <a:r>
              <a:rPr sz="1600" dirty="0">
                <a:solidFill>
                  <a:srgbClr val="404040"/>
                </a:solidFill>
                <a:cs typeface="Calibri"/>
              </a:rPr>
              <a:t>long learning, and </a:t>
            </a:r>
            <a:r>
              <a:rPr sz="1600" spc="-5" dirty="0">
                <a:solidFill>
                  <a:srgbClr val="404040"/>
                </a:solidFill>
                <a:cs typeface="Calibri"/>
              </a:rPr>
              <a:t>selfless</a:t>
            </a:r>
            <a:r>
              <a:rPr sz="1600" spc="-55" dirty="0">
                <a:solidFill>
                  <a:srgbClr val="404040"/>
                </a:solidFill>
                <a:cs typeface="Calibri"/>
              </a:rPr>
              <a:t> </a:t>
            </a:r>
            <a:r>
              <a:rPr sz="1600" dirty="0">
                <a:solidFill>
                  <a:srgbClr val="404040"/>
                </a:solidFill>
                <a:cs typeface="Calibri"/>
              </a:rPr>
              <a:t>service.</a:t>
            </a:r>
            <a:endParaRPr sz="1600" dirty="0">
              <a:cs typeface="Calibri"/>
            </a:endParaRPr>
          </a:p>
          <a:p>
            <a:pPr>
              <a:lnSpc>
                <a:spcPts val="1800"/>
              </a:lnSpc>
              <a:spcAft>
                <a:spcPts val="900"/>
              </a:spcAft>
            </a:pPr>
            <a:r>
              <a:rPr sz="1600" b="1" spc="-5" dirty="0">
                <a:solidFill>
                  <a:srgbClr val="404040"/>
                </a:solidFill>
                <a:uFill>
                  <a:solidFill>
                    <a:srgbClr val="404040"/>
                  </a:solidFill>
                </a:uFill>
                <a:cs typeface="Calibri"/>
              </a:rPr>
              <a:t>Integrity:</a:t>
            </a:r>
            <a:r>
              <a:rPr sz="1600" b="1" spc="-5" dirty="0">
                <a:solidFill>
                  <a:srgbClr val="404040"/>
                </a:solidFill>
                <a:cs typeface="Calibri"/>
              </a:rPr>
              <a:t> </a:t>
            </a:r>
            <a:r>
              <a:rPr lang="en-US" sz="1600" b="1" spc="-5" dirty="0">
                <a:solidFill>
                  <a:srgbClr val="404040"/>
                </a:solidFill>
                <a:cs typeface="Calibri"/>
              </a:rPr>
              <a:t> </a:t>
            </a:r>
            <a:r>
              <a:rPr sz="1600" spc="-30" dirty="0">
                <a:solidFill>
                  <a:srgbClr val="404040"/>
                </a:solidFill>
                <a:cs typeface="Calibri"/>
              </a:rPr>
              <a:t>We </a:t>
            </a:r>
            <a:r>
              <a:rPr sz="1600" spc="-5" dirty="0">
                <a:solidFill>
                  <a:srgbClr val="404040"/>
                </a:solidFill>
                <a:cs typeface="Calibri"/>
              </a:rPr>
              <a:t>will </a:t>
            </a:r>
            <a:r>
              <a:rPr sz="1600" spc="-10" dirty="0">
                <a:solidFill>
                  <a:srgbClr val="404040"/>
                </a:solidFill>
                <a:cs typeface="Calibri"/>
              </a:rPr>
              <a:t>maintain </a:t>
            </a:r>
            <a:r>
              <a:rPr sz="1600" dirty="0">
                <a:solidFill>
                  <a:srgbClr val="404040"/>
                </a:solidFill>
                <a:cs typeface="Calibri"/>
              </a:rPr>
              <a:t>a </a:t>
            </a:r>
            <a:r>
              <a:rPr sz="1600" spc="-10" dirty="0">
                <a:solidFill>
                  <a:srgbClr val="404040"/>
                </a:solidFill>
                <a:cs typeface="Calibri"/>
              </a:rPr>
              <a:t>culture </a:t>
            </a:r>
            <a:r>
              <a:rPr sz="1600" dirty="0">
                <a:solidFill>
                  <a:srgbClr val="404040"/>
                </a:solidFill>
                <a:cs typeface="Calibri"/>
              </a:rPr>
              <a:t>of </a:t>
            </a:r>
            <a:r>
              <a:rPr sz="1600" spc="-5" dirty="0">
                <a:solidFill>
                  <a:srgbClr val="404040"/>
                </a:solidFill>
                <a:cs typeface="Calibri"/>
              </a:rPr>
              <a:t>trust, openness, </a:t>
            </a:r>
            <a:r>
              <a:rPr sz="1600" spc="-20" dirty="0">
                <a:solidFill>
                  <a:srgbClr val="404040"/>
                </a:solidFill>
                <a:cs typeface="Calibri"/>
              </a:rPr>
              <a:t>honesty, </a:t>
            </a:r>
            <a:r>
              <a:rPr sz="1600" spc="-5" dirty="0">
                <a:solidFill>
                  <a:srgbClr val="404040"/>
                </a:solidFill>
                <a:cs typeface="Calibri"/>
              </a:rPr>
              <a:t>ethical conduct, </a:t>
            </a:r>
            <a:r>
              <a:rPr sz="1600" dirty="0">
                <a:solidFill>
                  <a:srgbClr val="404040"/>
                </a:solidFill>
                <a:cs typeface="Calibri"/>
              </a:rPr>
              <a:t>and</a:t>
            </a:r>
            <a:r>
              <a:rPr sz="1600" spc="40" dirty="0">
                <a:solidFill>
                  <a:srgbClr val="404040"/>
                </a:solidFill>
                <a:cs typeface="Calibri"/>
              </a:rPr>
              <a:t> </a:t>
            </a:r>
            <a:r>
              <a:rPr sz="1600" spc="-5" dirty="0">
                <a:solidFill>
                  <a:srgbClr val="404040"/>
                </a:solidFill>
                <a:cs typeface="Calibri"/>
              </a:rPr>
              <a:t>responsible</a:t>
            </a:r>
            <a:r>
              <a:rPr lang="en-US" sz="1600" spc="-5" dirty="0">
                <a:solidFill>
                  <a:srgbClr val="404040"/>
                </a:solidFill>
                <a:cs typeface="Calibri"/>
              </a:rPr>
              <a:t> </a:t>
            </a:r>
            <a:r>
              <a:rPr sz="1600" spc="-15" dirty="0">
                <a:solidFill>
                  <a:srgbClr val="404040"/>
                </a:solidFill>
                <a:cs typeface="Calibri"/>
              </a:rPr>
              <a:t>ste</a:t>
            </a:r>
            <a:r>
              <a:rPr lang="en-US" sz="1600" spc="-15" dirty="0">
                <a:solidFill>
                  <a:srgbClr val="404040"/>
                </a:solidFill>
                <a:cs typeface="Calibri"/>
              </a:rPr>
              <a:t>w</a:t>
            </a:r>
            <a:r>
              <a:rPr sz="1600" spc="-15" dirty="0">
                <a:solidFill>
                  <a:srgbClr val="404040"/>
                </a:solidFill>
                <a:cs typeface="Calibri"/>
              </a:rPr>
              <a:t>ardship.</a:t>
            </a:r>
            <a:endParaRPr sz="1600" dirty="0">
              <a:cs typeface="Calibri"/>
            </a:endParaRPr>
          </a:p>
          <a:p>
            <a:pPr marR="139700">
              <a:lnSpc>
                <a:spcPts val="1800"/>
              </a:lnSpc>
              <a:spcAft>
                <a:spcPts val="900"/>
              </a:spcAft>
            </a:pPr>
            <a:r>
              <a:rPr sz="1600" b="1" spc="-25" dirty="0">
                <a:solidFill>
                  <a:srgbClr val="404040"/>
                </a:solidFill>
                <a:uFill>
                  <a:solidFill>
                    <a:srgbClr val="404040"/>
                  </a:solidFill>
                </a:uFill>
                <a:cs typeface="Calibri"/>
              </a:rPr>
              <a:t>Teamwork:</a:t>
            </a:r>
            <a:r>
              <a:rPr sz="1600" b="1" spc="-25" dirty="0">
                <a:solidFill>
                  <a:srgbClr val="404040"/>
                </a:solidFill>
                <a:cs typeface="Calibri"/>
              </a:rPr>
              <a:t> </a:t>
            </a:r>
            <a:r>
              <a:rPr lang="en-US" sz="1600" b="1" spc="-25" dirty="0">
                <a:solidFill>
                  <a:srgbClr val="404040"/>
                </a:solidFill>
                <a:cs typeface="Calibri"/>
              </a:rPr>
              <a:t> </a:t>
            </a:r>
            <a:r>
              <a:rPr sz="1600" spc="-30" dirty="0">
                <a:solidFill>
                  <a:srgbClr val="404040"/>
                </a:solidFill>
                <a:cs typeface="Calibri"/>
              </a:rPr>
              <a:t>We </a:t>
            </a:r>
            <a:r>
              <a:rPr sz="1600" dirty="0">
                <a:solidFill>
                  <a:srgbClr val="404040"/>
                </a:solidFill>
                <a:cs typeface="Calibri"/>
              </a:rPr>
              <a:t>will </a:t>
            </a:r>
            <a:r>
              <a:rPr sz="1600" spc="-15" dirty="0">
                <a:solidFill>
                  <a:srgbClr val="404040"/>
                </a:solidFill>
                <a:cs typeface="Calibri"/>
              </a:rPr>
              <a:t>foster </a:t>
            </a:r>
            <a:r>
              <a:rPr sz="1600" spc="-10" dirty="0">
                <a:solidFill>
                  <a:srgbClr val="404040"/>
                </a:solidFill>
                <a:cs typeface="Calibri"/>
              </a:rPr>
              <a:t>transparent </a:t>
            </a:r>
            <a:r>
              <a:rPr sz="1600" dirty="0">
                <a:solidFill>
                  <a:srgbClr val="404040"/>
                </a:solidFill>
                <a:cs typeface="Calibri"/>
              </a:rPr>
              <a:t>and </a:t>
            </a:r>
            <a:r>
              <a:rPr sz="1600" spc="-10" dirty="0">
                <a:solidFill>
                  <a:srgbClr val="404040"/>
                </a:solidFill>
                <a:cs typeface="Calibri"/>
              </a:rPr>
              <a:t>collaborative processes </a:t>
            </a:r>
            <a:r>
              <a:rPr sz="1600" dirty="0">
                <a:solidFill>
                  <a:srgbClr val="404040"/>
                </a:solidFill>
                <a:cs typeface="Calibri"/>
              </a:rPr>
              <a:t>and </a:t>
            </a:r>
            <a:r>
              <a:rPr sz="1600" spc="-5" dirty="0">
                <a:solidFill>
                  <a:srgbClr val="404040"/>
                </a:solidFill>
                <a:cs typeface="Calibri"/>
              </a:rPr>
              <a:t>decision-making activities </a:t>
            </a:r>
            <a:r>
              <a:rPr sz="1600" spc="-15" dirty="0">
                <a:solidFill>
                  <a:srgbClr val="404040"/>
                </a:solidFill>
                <a:cs typeface="Calibri"/>
              </a:rPr>
              <a:t>toward </a:t>
            </a:r>
            <a:r>
              <a:rPr sz="1600" spc="-5" dirty="0">
                <a:solidFill>
                  <a:srgbClr val="404040"/>
                </a:solidFill>
                <a:cs typeface="Calibri"/>
              </a:rPr>
              <a:t>common</a:t>
            </a:r>
            <a:r>
              <a:rPr sz="1600" spc="5" dirty="0">
                <a:solidFill>
                  <a:srgbClr val="404040"/>
                </a:solidFill>
                <a:cs typeface="Calibri"/>
              </a:rPr>
              <a:t> </a:t>
            </a:r>
            <a:r>
              <a:rPr sz="1600" spc="-10" dirty="0">
                <a:solidFill>
                  <a:srgbClr val="404040"/>
                </a:solidFill>
                <a:cs typeface="Calibri"/>
              </a:rPr>
              <a:t>goals.</a:t>
            </a:r>
            <a:endParaRPr sz="1600" dirty="0">
              <a:cs typeface="Calibri"/>
            </a:endParaRPr>
          </a:p>
          <a:p>
            <a:pPr marR="11430">
              <a:lnSpc>
                <a:spcPts val="1800"/>
              </a:lnSpc>
              <a:spcAft>
                <a:spcPts val="900"/>
              </a:spcAft>
            </a:pPr>
            <a:r>
              <a:rPr sz="1600" b="1" spc="-10" dirty="0">
                <a:solidFill>
                  <a:srgbClr val="404040"/>
                </a:solidFill>
                <a:uFill>
                  <a:solidFill>
                    <a:srgbClr val="404040"/>
                  </a:solidFill>
                </a:uFill>
                <a:cs typeface="Calibri"/>
              </a:rPr>
              <a:t>Communication</a:t>
            </a:r>
            <a:r>
              <a:rPr sz="1600" spc="-10" dirty="0">
                <a:solidFill>
                  <a:srgbClr val="404040"/>
                </a:solidFill>
                <a:uFill>
                  <a:solidFill>
                    <a:srgbClr val="404040"/>
                  </a:solidFill>
                </a:uFill>
                <a:cs typeface="Calibri"/>
              </a:rPr>
              <a:t>:</a:t>
            </a:r>
            <a:r>
              <a:rPr sz="1600" spc="-10" dirty="0">
                <a:solidFill>
                  <a:srgbClr val="404040"/>
                </a:solidFill>
                <a:cs typeface="Calibri"/>
              </a:rPr>
              <a:t> </a:t>
            </a:r>
            <a:r>
              <a:rPr lang="en-US" sz="1600" spc="-10" dirty="0">
                <a:solidFill>
                  <a:srgbClr val="404040"/>
                </a:solidFill>
                <a:cs typeface="Calibri"/>
              </a:rPr>
              <a:t> </a:t>
            </a:r>
            <a:r>
              <a:rPr sz="1600" spc="-30" dirty="0">
                <a:solidFill>
                  <a:srgbClr val="404040"/>
                </a:solidFill>
                <a:cs typeface="Calibri"/>
              </a:rPr>
              <a:t>We </a:t>
            </a:r>
            <a:r>
              <a:rPr sz="1600" dirty="0">
                <a:solidFill>
                  <a:srgbClr val="404040"/>
                </a:solidFill>
                <a:cs typeface="Calibri"/>
              </a:rPr>
              <a:t>will </a:t>
            </a:r>
            <a:r>
              <a:rPr sz="1600" spc="-15" dirty="0">
                <a:solidFill>
                  <a:srgbClr val="404040"/>
                </a:solidFill>
                <a:cs typeface="Calibri"/>
              </a:rPr>
              <a:t>create </a:t>
            </a:r>
            <a:r>
              <a:rPr sz="1600" dirty="0">
                <a:solidFill>
                  <a:srgbClr val="404040"/>
                </a:solidFill>
                <a:cs typeface="Calibri"/>
              </a:rPr>
              <a:t>and </a:t>
            </a:r>
            <a:r>
              <a:rPr sz="1600" spc="-10" dirty="0">
                <a:solidFill>
                  <a:srgbClr val="404040"/>
                </a:solidFill>
                <a:cs typeface="Calibri"/>
              </a:rPr>
              <a:t>sufficiently resource </a:t>
            </a:r>
            <a:r>
              <a:rPr sz="1600" dirty="0">
                <a:solidFill>
                  <a:srgbClr val="404040"/>
                </a:solidFill>
                <a:cs typeface="Calibri"/>
              </a:rPr>
              <a:t>a </a:t>
            </a:r>
            <a:r>
              <a:rPr sz="1600" spc="-20" dirty="0">
                <a:solidFill>
                  <a:srgbClr val="404040"/>
                </a:solidFill>
                <a:cs typeface="Calibri"/>
              </a:rPr>
              <a:t>system </a:t>
            </a:r>
            <a:r>
              <a:rPr sz="1600" spc="-5" dirty="0">
                <a:solidFill>
                  <a:srgbClr val="404040"/>
                </a:solidFill>
                <a:cs typeface="Calibri"/>
              </a:rPr>
              <a:t>of </a:t>
            </a:r>
            <a:r>
              <a:rPr sz="1600" spc="-15" dirty="0">
                <a:solidFill>
                  <a:srgbClr val="404040"/>
                </a:solidFill>
                <a:cs typeface="Calibri"/>
              </a:rPr>
              <a:t>integrated, </a:t>
            </a:r>
            <a:r>
              <a:rPr sz="1600" spc="-10" dirty="0">
                <a:solidFill>
                  <a:srgbClr val="404040"/>
                </a:solidFill>
                <a:cs typeface="Calibri"/>
              </a:rPr>
              <a:t>synchronized  communication </a:t>
            </a:r>
            <a:r>
              <a:rPr sz="1600" dirty="0">
                <a:solidFill>
                  <a:srgbClr val="404040"/>
                </a:solidFill>
                <a:cs typeface="Calibri"/>
              </a:rPr>
              <a:t>channels and </a:t>
            </a:r>
            <a:r>
              <a:rPr sz="1600" spc="-5" dirty="0">
                <a:solidFill>
                  <a:srgbClr val="404040"/>
                </a:solidFill>
                <a:cs typeface="Calibri"/>
              </a:rPr>
              <a:t>messages </a:t>
            </a:r>
            <a:r>
              <a:rPr sz="1600" spc="-10" dirty="0">
                <a:solidFill>
                  <a:srgbClr val="404040"/>
                </a:solidFill>
                <a:cs typeface="Calibri"/>
              </a:rPr>
              <a:t>that inform, </a:t>
            </a:r>
            <a:r>
              <a:rPr sz="1600" spc="-5" dirty="0">
                <a:solidFill>
                  <a:srgbClr val="404040"/>
                </a:solidFill>
                <a:cs typeface="Calibri"/>
              </a:rPr>
              <a:t>engage </a:t>
            </a:r>
            <a:r>
              <a:rPr sz="1600" dirty="0">
                <a:solidFill>
                  <a:srgbClr val="404040"/>
                </a:solidFill>
                <a:cs typeface="Calibri"/>
              </a:rPr>
              <a:t>and </a:t>
            </a:r>
            <a:r>
              <a:rPr sz="1600" spc="-15" dirty="0">
                <a:solidFill>
                  <a:srgbClr val="404040"/>
                </a:solidFill>
                <a:cs typeface="Calibri"/>
              </a:rPr>
              <a:t>foster </a:t>
            </a:r>
            <a:r>
              <a:rPr sz="1600" spc="-10" dirty="0">
                <a:solidFill>
                  <a:srgbClr val="404040"/>
                </a:solidFill>
                <a:cs typeface="Calibri"/>
              </a:rPr>
              <a:t>relationships </a:t>
            </a:r>
            <a:r>
              <a:rPr sz="1600" spc="-5" dirty="0">
                <a:solidFill>
                  <a:srgbClr val="404040"/>
                </a:solidFill>
                <a:cs typeface="Calibri"/>
              </a:rPr>
              <a:t>with </a:t>
            </a:r>
            <a:r>
              <a:rPr sz="1600" spc="-15" dirty="0">
                <a:solidFill>
                  <a:srgbClr val="404040"/>
                </a:solidFill>
                <a:cs typeface="Calibri"/>
              </a:rPr>
              <a:t>strategic  stakeholders, </a:t>
            </a:r>
            <a:r>
              <a:rPr sz="1600" spc="-10" dirty="0">
                <a:solidFill>
                  <a:srgbClr val="404040"/>
                </a:solidFill>
                <a:cs typeface="Calibri"/>
              </a:rPr>
              <a:t>to </a:t>
            </a:r>
            <a:r>
              <a:rPr sz="1600" spc="-15" dirty="0">
                <a:solidFill>
                  <a:srgbClr val="404040"/>
                </a:solidFill>
                <a:cs typeface="Calibri"/>
              </a:rPr>
              <a:t>create </a:t>
            </a:r>
            <a:r>
              <a:rPr sz="1600" spc="-10" dirty="0">
                <a:solidFill>
                  <a:srgbClr val="404040"/>
                </a:solidFill>
                <a:cs typeface="Calibri"/>
              </a:rPr>
              <a:t>passionate, </a:t>
            </a:r>
            <a:r>
              <a:rPr sz="1600" spc="-5" dirty="0">
                <a:solidFill>
                  <a:srgbClr val="404040"/>
                </a:solidFill>
                <a:cs typeface="Calibri"/>
              </a:rPr>
              <a:t>enduring support </a:t>
            </a:r>
            <a:r>
              <a:rPr sz="1600" spc="-15" dirty="0">
                <a:solidFill>
                  <a:srgbClr val="404040"/>
                </a:solidFill>
                <a:cs typeface="Calibri"/>
              </a:rPr>
              <a:t>for</a:t>
            </a:r>
            <a:r>
              <a:rPr sz="1600" spc="60" dirty="0">
                <a:solidFill>
                  <a:srgbClr val="404040"/>
                </a:solidFill>
                <a:cs typeface="Calibri"/>
              </a:rPr>
              <a:t> </a:t>
            </a:r>
            <a:r>
              <a:rPr sz="1600" spc="-10" dirty="0">
                <a:solidFill>
                  <a:srgbClr val="404040"/>
                </a:solidFill>
                <a:cs typeface="Calibri"/>
              </a:rPr>
              <a:t>NDU.</a:t>
            </a:r>
            <a:endParaRPr sz="1600" dirty="0">
              <a:cs typeface="Calibri"/>
            </a:endParaRPr>
          </a:p>
        </p:txBody>
      </p:sp>
    </p:spTree>
    <p:extLst>
      <p:ext uri="{BB962C8B-B14F-4D97-AF65-F5344CB8AC3E}">
        <p14:creationId xmlns:p14="http://schemas.microsoft.com/office/powerpoint/2010/main" val="1871231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80" y="970788"/>
            <a:ext cx="9144000" cy="127635"/>
          </a:xfrm>
          <a:custGeom>
            <a:avLst/>
            <a:gdLst/>
            <a:ahLst/>
            <a:cxnLst/>
            <a:rect l="l" t="t" r="r" b="b"/>
            <a:pathLst>
              <a:path w="9144000" h="127634">
                <a:moveTo>
                  <a:pt x="0" y="127253"/>
                </a:moveTo>
                <a:lnTo>
                  <a:pt x="9144000" y="127253"/>
                </a:lnTo>
                <a:lnTo>
                  <a:pt x="9144000" y="0"/>
                </a:lnTo>
                <a:lnTo>
                  <a:pt x="0" y="0"/>
                </a:lnTo>
                <a:lnTo>
                  <a:pt x="0" y="127253"/>
                </a:lnTo>
                <a:close/>
              </a:path>
            </a:pathLst>
          </a:custGeom>
          <a:solidFill>
            <a:srgbClr val="A9282F"/>
          </a:solidFill>
        </p:spPr>
        <p:txBody>
          <a:bodyPr wrap="square" lIns="0" tIns="0" rIns="0" bIns="0" rtlCol="0"/>
          <a:lstStyle/>
          <a:p>
            <a:endParaRPr/>
          </a:p>
        </p:txBody>
      </p:sp>
      <p:sp>
        <p:nvSpPr>
          <p:cNvPr id="3" name="object 3"/>
          <p:cNvSpPr/>
          <p:nvPr/>
        </p:nvSpPr>
        <p:spPr>
          <a:xfrm>
            <a:off x="8485631" y="585977"/>
            <a:ext cx="658368" cy="845058"/>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8510778" y="611123"/>
            <a:ext cx="557022" cy="741426"/>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76200" y="585977"/>
            <a:ext cx="751332" cy="810006"/>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101346" y="611123"/>
            <a:ext cx="647700" cy="706374"/>
          </a:xfrm>
          <a:prstGeom prst="rect">
            <a:avLst/>
          </a:prstGeom>
          <a:blipFill>
            <a:blip r:embed="rId6" cstate="print"/>
            <a:stretch>
              <a:fillRect/>
            </a:stretch>
          </a:blipFill>
        </p:spPr>
        <p:txBody>
          <a:bodyPr wrap="square" lIns="0" tIns="0" rIns="0" bIns="0" rtlCol="0"/>
          <a:lstStyle/>
          <a:p>
            <a:endParaRPr/>
          </a:p>
        </p:txBody>
      </p:sp>
      <p:sp>
        <p:nvSpPr>
          <p:cNvPr id="9" name="object 9"/>
          <p:cNvSpPr txBox="1">
            <a:spLocks noGrp="1"/>
          </p:cNvSpPr>
          <p:nvPr>
            <p:ph type="title"/>
          </p:nvPr>
        </p:nvSpPr>
        <p:spPr>
          <a:xfrm>
            <a:off x="0" y="228600"/>
            <a:ext cx="9144000" cy="566822"/>
          </a:xfrm>
          <a:prstGeom prst="rect">
            <a:avLst/>
          </a:prstGeom>
        </p:spPr>
        <p:txBody>
          <a:bodyPr vert="horz" wrap="square" lIns="0" tIns="12700" rIns="0" bIns="0" rtlCol="0">
            <a:spAutoFit/>
          </a:bodyPr>
          <a:lstStyle/>
          <a:p>
            <a:pPr marL="9525" algn="ctr">
              <a:spcBef>
                <a:spcPts val="75"/>
              </a:spcBef>
            </a:pPr>
            <a:r>
              <a:rPr lang="en-US" sz="3600" kern="0" spc="-19" dirty="0">
                <a:effectLst>
                  <a:outerShdw blurRad="38100" dist="38100" dir="2700000" algn="tl">
                    <a:srgbClr val="000000">
                      <a:alpha val="43137"/>
                    </a:srgbClr>
                  </a:outerShdw>
                </a:effectLst>
              </a:rPr>
              <a:t>The Road to Graduation</a:t>
            </a:r>
            <a:endParaRPr lang="en-US" sz="3600" kern="0" spc="-4" dirty="0">
              <a:effectLst>
                <a:outerShdw blurRad="38100" dist="38100" dir="2700000" algn="tl">
                  <a:srgbClr val="000000">
                    <a:alpha val="43137"/>
                  </a:srgbClr>
                </a:outerShdw>
              </a:effectLst>
            </a:endParaRPr>
          </a:p>
        </p:txBody>
      </p:sp>
      <p:sp>
        <p:nvSpPr>
          <p:cNvPr id="11" name="object 8">
            <a:extLst>
              <a:ext uri="{FF2B5EF4-FFF2-40B4-BE49-F238E27FC236}">
                <a16:creationId xmlns:a16="http://schemas.microsoft.com/office/drawing/2014/main" id="{BCF958C6-8CE2-47C8-86E7-2345F23AC119}"/>
              </a:ext>
            </a:extLst>
          </p:cNvPr>
          <p:cNvSpPr txBox="1">
            <a:spLocks/>
          </p:cNvSpPr>
          <p:nvPr/>
        </p:nvSpPr>
        <p:spPr>
          <a:xfrm>
            <a:off x="3212877" y="1140785"/>
            <a:ext cx="2718245" cy="440505"/>
          </a:xfrm>
          <a:prstGeom prst="rect">
            <a:avLst/>
          </a:prstGeom>
        </p:spPr>
        <p:txBody>
          <a:bodyPr vert="horz" wrap="square" lIns="0" tIns="9525" rIns="0" bIns="0" rtlCol="0" anchor="t">
            <a:spAutoFit/>
          </a:bodyPr>
          <a:lstStyle>
            <a:lvl1pPr>
              <a:defRPr sz="3000" b="0" i="0">
                <a:solidFill>
                  <a:schemeClr val="bg1"/>
                </a:solidFill>
                <a:latin typeface="Calibri"/>
                <a:ea typeface="+mj-ea"/>
                <a:cs typeface="Calibri"/>
              </a:defRPr>
            </a:lvl1pPr>
          </a:lstStyle>
          <a:p>
            <a:pPr marL="9525" algn="ctr">
              <a:spcBef>
                <a:spcPts val="75"/>
              </a:spcBef>
            </a:pPr>
            <a:r>
              <a:rPr lang="en-US" sz="2800" kern="0" spc="-19" dirty="0">
                <a:solidFill>
                  <a:schemeClr val="tx1"/>
                </a:solidFill>
              </a:rPr>
              <a:t>2022 Key </a:t>
            </a:r>
            <a:r>
              <a:rPr lang="en-US" sz="2800" kern="0" spc="-11" dirty="0">
                <a:solidFill>
                  <a:schemeClr val="tx1"/>
                </a:solidFill>
              </a:rPr>
              <a:t>Dates</a:t>
            </a:r>
            <a:endParaRPr lang="en-US" sz="2800" kern="0" spc="-4" dirty="0">
              <a:solidFill>
                <a:schemeClr val="tx1"/>
              </a:solidFill>
            </a:endParaRPr>
          </a:p>
        </p:txBody>
      </p:sp>
      <p:sp>
        <p:nvSpPr>
          <p:cNvPr id="12" name="object 10">
            <a:extLst>
              <a:ext uri="{FF2B5EF4-FFF2-40B4-BE49-F238E27FC236}">
                <a16:creationId xmlns:a16="http://schemas.microsoft.com/office/drawing/2014/main" id="{55DC2BB7-0FAD-4CDD-A2EB-28731954E31F}"/>
              </a:ext>
            </a:extLst>
          </p:cNvPr>
          <p:cNvSpPr txBox="1"/>
          <p:nvPr/>
        </p:nvSpPr>
        <p:spPr>
          <a:xfrm>
            <a:off x="825545" y="1715711"/>
            <a:ext cx="7342909" cy="5017239"/>
          </a:xfrm>
          <a:prstGeom prst="rect">
            <a:avLst/>
          </a:prstGeom>
        </p:spPr>
        <p:txBody>
          <a:bodyPr vert="horz" wrap="square" lIns="0" tIns="30956" rIns="0" bIns="0" rtlCol="0" anchor="t">
            <a:spAutoFit/>
          </a:bodyPr>
          <a:lstStyle/>
          <a:p>
            <a:pPr marL="9525"/>
            <a:r>
              <a:rPr b="1" spc="-4" dirty="0">
                <a:uFill>
                  <a:solidFill>
                    <a:srgbClr val="000000"/>
                  </a:solidFill>
                </a:uFill>
                <a:cs typeface="Calibri"/>
              </a:rPr>
              <a:t>Aug</a:t>
            </a:r>
            <a:r>
              <a:rPr b="1" spc="8" dirty="0">
                <a:uFill>
                  <a:solidFill>
                    <a:srgbClr val="000000"/>
                  </a:solidFill>
                </a:uFill>
                <a:cs typeface="Calibri"/>
              </a:rPr>
              <a:t> </a:t>
            </a:r>
            <a:r>
              <a:rPr lang="en-US" b="1" spc="8" dirty="0">
                <a:uFill>
                  <a:solidFill>
                    <a:srgbClr val="000000"/>
                  </a:solidFill>
                </a:uFill>
                <a:cs typeface="Calibri"/>
              </a:rPr>
              <a:t>1-5</a:t>
            </a:r>
            <a:endParaRPr dirty="0">
              <a:solidFill>
                <a:prstClr val="black"/>
              </a:solidFill>
              <a:cs typeface="Calibri"/>
            </a:endParaRPr>
          </a:p>
          <a:p>
            <a:pPr marL="638175" lvl="1" indent="-171450">
              <a:buClr>
                <a:srgbClr val="BD0104"/>
              </a:buClr>
              <a:buFont typeface="Wingdings"/>
              <a:buChar char=""/>
              <a:tabLst>
                <a:tab pos="180499" algn="l"/>
                <a:tab pos="180975" algn="l"/>
              </a:tabLst>
            </a:pPr>
            <a:r>
              <a:rPr spc="-8" dirty="0">
                <a:cs typeface="Calibri"/>
              </a:rPr>
              <a:t>In-processing </a:t>
            </a:r>
            <a:r>
              <a:rPr spc="-4" dirty="0">
                <a:cs typeface="Calibri"/>
              </a:rPr>
              <a:t>(10-Month JPME Students)</a:t>
            </a:r>
            <a:endParaRPr lang="en-US" spc="-4" dirty="0">
              <a:cs typeface="Calibri"/>
            </a:endParaRPr>
          </a:p>
          <a:p>
            <a:pPr marL="638175" lvl="1" indent="-171450">
              <a:buClr>
                <a:srgbClr val="BD0104"/>
              </a:buClr>
              <a:buFont typeface="Wingdings"/>
              <a:buChar char=""/>
              <a:tabLst>
                <a:tab pos="180499" algn="l"/>
                <a:tab pos="180975" algn="l"/>
              </a:tabLst>
            </a:pPr>
            <a:r>
              <a:rPr lang="en-US" spc="-4" dirty="0">
                <a:solidFill>
                  <a:prstClr val="black"/>
                </a:solidFill>
                <a:cs typeface="Calibri"/>
              </a:rPr>
              <a:t>Colleges will provide specific dates</a:t>
            </a:r>
            <a:endParaRPr dirty="0">
              <a:solidFill>
                <a:prstClr val="black"/>
              </a:solidFill>
              <a:cs typeface="Calibri"/>
            </a:endParaRPr>
          </a:p>
          <a:p>
            <a:pPr marL="9525"/>
            <a:r>
              <a:rPr b="1" spc="-4" dirty="0">
                <a:solidFill>
                  <a:prstClr val="black"/>
                </a:solidFill>
                <a:uFill>
                  <a:solidFill>
                    <a:srgbClr val="000000"/>
                  </a:solidFill>
                </a:uFill>
                <a:cs typeface="Calibri"/>
              </a:rPr>
              <a:t>Aug</a:t>
            </a:r>
            <a:r>
              <a:rPr b="1" spc="4" dirty="0">
                <a:solidFill>
                  <a:prstClr val="black"/>
                </a:solidFill>
                <a:uFill>
                  <a:solidFill>
                    <a:srgbClr val="000000"/>
                  </a:solidFill>
                </a:uFill>
                <a:cs typeface="Calibri"/>
              </a:rPr>
              <a:t> </a:t>
            </a:r>
            <a:r>
              <a:rPr lang="en-US" b="1" spc="4" dirty="0">
                <a:solidFill>
                  <a:prstClr val="black"/>
                </a:solidFill>
                <a:uFill>
                  <a:solidFill>
                    <a:srgbClr val="000000"/>
                  </a:solidFill>
                </a:uFill>
                <a:cs typeface="Calibri"/>
              </a:rPr>
              <a:t>2-3</a:t>
            </a:r>
            <a:endParaRPr dirty="0">
              <a:solidFill>
                <a:prstClr val="black"/>
              </a:solidFill>
              <a:cs typeface="Calibri"/>
            </a:endParaRPr>
          </a:p>
          <a:p>
            <a:pPr marL="638175" lvl="1" indent="-171450">
              <a:buClr>
                <a:srgbClr val="BD0104"/>
              </a:buClr>
              <a:buFont typeface="Wingdings"/>
              <a:buChar char=""/>
              <a:tabLst>
                <a:tab pos="180499" algn="l"/>
                <a:tab pos="180975" algn="l"/>
              </a:tabLst>
            </a:pPr>
            <a:r>
              <a:rPr spc="-8" dirty="0">
                <a:solidFill>
                  <a:prstClr val="black"/>
                </a:solidFill>
                <a:cs typeface="Calibri"/>
              </a:rPr>
              <a:t>Convocation</a:t>
            </a:r>
            <a:endParaRPr dirty="0">
              <a:solidFill>
                <a:prstClr val="black"/>
              </a:solidFill>
              <a:cs typeface="Calibri"/>
            </a:endParaRPr>
          </a:p>
          <a:p>
            <a:pPr marL="638175" lvl="1" indent="-171450">
              <a:buClr>
                <a:srgbClr val="BD0104"/>
              </a:buClr>
              <a:buFont typeface="Wingdings"/>
              <a:buChar char=""/>
              <a:tabLst>
                <a:tab pos="180499" algn="l"/>
                <a:tab pos="180975" algn="l"/>
              </a:tabLst>
            </a:pPr>
            <a:r>
              <a:rPr spc="-8" dirty="0">
                <a:cs typeface="Calibri"/>
              </a:rPr>
              <a:t>University Student Orientation </a:t>
            </a:r>
            <a:r>
              <a:rPr spc="-4" dirty="0">
                <a:cs typeface="Calibri"/>
              </a:rPr>
              <a:t>(10-Month JPME</a:t>
            </a:r>
            <a:r>
              <a:rPr spc="8" dirty="0">
                <a:cs typeface="Calibri"/>
              </a:rPr>
              <a:t> </a:t>
            </a:r>
            <a:r>
              <a:rPr spc="-4" dirty="0">
                <a:cs typeface="Calibri"/>
              </a:rPr>
              <a:t>Students)</a:t>
            </a:r>
            <a:endParaRPr dirty="0">
              <a:cs typeface="Calibri"/>
            </a:endParaRPr>
          </a:p>
          <a:p>
            <a:pPr marL="638175" lvl="1" indent="-171450">
              <a:buClr>
                <a:srgbClr val="BD0104"/>
              </a:buClr>
              <a:buFont typeface="Wingdings"/>
              <a:buChar char=""/>
              <a:tabLst>
                <a:tab pos="180499" algn="l"/>
                <a:tab pos="180975" algn="l"/>
              </a:tabLst>
            </a:pPr>
            <a:r>
              <a:rPr spc="-8" dirty="0">
                <a:cs typeface="Calibri"/>
              </a:rPr>
              <a:t>Scholars </a:t>
            </a:r>
            <a:r>
              <a:rPr spc="-11" dirty="0">
                <a:cs typeface="Calibri"/>
              </a:rPr>
              <a:t>Program </a:t>
            </a:r>
            <a:r>
              <a:rPr spc="-4" dirty="0">
                <a:cs typeface="Calibri"/>
              </a:rPr>
              <a:t>and </a:t>
            </a:r>
            <a:r>
              <a:rPr spc="-8" dirty="0">
                <a:cs typeface="Calibri"/>
              </a:rPr>
              <a:t>Elective Concentration</a:t>
            </a:r>
            <a:r>
              <a:rPr spc="23" dirty="0">
                <a:cs typeface="Calibri"/>
              </a:rPr>
              <a:t> </a:t>
            </a:r>
            <a:r>
              <a:rPr spc="-8" dirty="0">
                <a:cs typeface="Calibri"/>
              </a:rPr>
              <a:t>Briefings</a:t>
            </a:r>
            <a:endParaRPr lang="en-US" dirty="0">
              <a:cs typeface="Calibri"/>
            </a:endParaRPr>
          </a:p>
          <a:p>
            <a:pPr marL="638175" lvl="1" indent="-171450">
              <a:buClr>
                <a:srgbClr val="BD0104"/>
              </a:buClr>
              <a:buFont typeface="Wingdings"/>
              <a:buChar char=""/>
              <a:tabLst>
                <a:tab pos="180499" algn="l"/>
                <a:tab pos="180975" algn="l"/>
              </a:tabLst>
            </a:pPr>
            <a:r>
              <a:rPr lang="en-US" spc="-8" dirty="0">
                <a:cs typeface="Calibri"/>
              </a:rPr>
              <a:t>Health and Wellness Briefing </a:t>
            </a:r>
            <a:r>
              <a:rPr lang="en-US" spc="-8" dirty="0">
                <a:ea typeface="+mn-lt"/>
                <a:cs typeface="+mn-lt"/>
              </a:rPr>
              <a:t>(10-Month JPME Students)</a:t>
            </a:r>
            <a:endParaRPr lang="en-US">
              <a:ea typeface="+mn-lt"/>
              <a:cs typeface="+mn-lt"/>
            </a:endParaRPr>
          </a:p>
          <a:p>
            <a:pPr marL="9525"/>
            <a:r>
              <a:rPr b="1" spc="-4" dirty="0">
                <a:uFill>
                  <a:solidFill>
                    <a:srgbClr val="000000"/>
                  </a:solidFill>
                </a:uFill>
                <a:cs typeface="Calibri"/>
              </a:rPr>
              <a:t>Aug</a:t>
            </a:r>
            <a:r>
              <a:rPr b="1" spc="8" dirty="0">
                <a:uFill>
                  <a:solidFill>
                    <a:srgbClr val="000000"/>
                  </a:solidFill>
                </a:uFill>
                <a:cs typeface="Calibri"/>
              </a:rPr>
              <a:t> </a:t>
            </a:r>
            <a:r>
              <a:rPr lang="en-US" b="1" dirty="0">
                <a:uFill>
                  <a:solidFill>
                    <a:srgbClr val="000000"/>
                  </a:solidFill>
                </a:uFill>
                <a:cs typeface="Calibri"/>
              </a:rPr>
              <a:t>10</a:t>
            </a:r>
          </a:p>
          <a:p>
            <a:pPr marL="638175" marR="3810" lvl="1" indent="-171450">
              <a:buClr>
                <a:srgbClr val="BD0104"/>
              </a:buClr>
              <a:buFont typeface="Wingdings"/>
              <a:buChar char=""/>
              <a:tabLst>
                <a:tab pos="180499" algn="l"/>
                <a:tab pos="180975" algn="l"/>
              </a:tabLst>
            </a:pPr>
            <a:r>
              <a:rPr spc="-11" dirty="0">
                <a:cs typeface="Calibri"/>
              </a:rPr>
              <a:t>Fall </a:t>
            </a:r>
            <a:r>
              <a:rPr spc="-4" dirty="0">
                <a:cs typeface="Calibri"/>
              </a:rPr>
              <a:t>Electives Open House</a:t>
            </a:r>
            <a:r>
              <a:rPr lang="en-US" spc="-4" dirty="0">
                <a:cs typeface="Calibri"/>
              </a:rPr>
              <a:t> </a:t>
            </a:r>
            <a:endParaRPr lang="en-US" spc="-8" dirty="0">
              <a:cs typeface="Calibri"/>
            </a:endParaRPr>
          </a:p>
          <a:p>
            <a:pPr marL="9525">
              <a:tabLst>
                <a:tab pos="180499" algn="l"/>
                <a:tab pos="180975" algn="l"/>
              </a:tabLst>
            </a:pPr>
            <a:r>
              <a:rPr b="1" spc="-4" dirty="0">
                <a:uFill>
                  <a:solidFill>
                    <a:srgbClr val="000000"/>
                  </a:solidFill>
                </a:uFill>
                <a:cs typeface="Calibri"/>
              </a:rPr>
              <a:t>Sep</a:t>
            </a:r>
            <a:r>
              <a:rPr b="1" spc="11" dirty="0">
                <a:uFill>
                  <a:solidFill>
                    <a:srgbClr val="000000"/>
                  </a:solidFill>
                </a:uFill>
                <a:cs typeface="Calibri"/>
              </a:rPr>
              <a:t> </a:t>
            </a:r>
            <a:r>
              <a:rPr b="1" dirty="0">
                <a:uFill>
                  <a:solidFill>
                    <a:srgbClr val="000000"/>
                  </a:solidFill>
                </a:uFill>
                <a:cs typeface="Calibri"/>
              </a:rPr>
              <a:t>1</a:t>
            </a:r>
            <a:r>
              <a:rPr lang="en-US" b="1" dirty="0">
                <a:uFill>
                  <a:solidFill>
                    <a:srgbClr val="000000"/>
                  </a:solidFill>
                </a:uFill>
                <a:cs typeface="Calibri"/>
              </a:rPr>
              <a:t>3</a:t>
            </a:r>
            <a:endParaRPr>
              <a:cs typeface="Calibri"/>
            </a:endParaRPr>
          </a:p>
          <a:p>
            <a:pPr marL="638175" lvl="1" indent="-171450">
              <a:buClr>
                <a:srgbClr val="BD0104"/>
              </a:buClr>
              <a:buFont typeface="Wingdings"/>
              <a:buChar char=""/>
              <a:tabLst>
                <a:tab pos="180499" algn="l"/>
                <a:tab pos="180975" algn="l"/>
              </a:tabLst>
            </a:pPr>
            <a:r>
              <a:rPr spc="-11" dirty="0">
                <a:solidFill>
                  <a:prstClr val="black"/>
                </a:solidFill>
                <a:cs typeface="Calibri"/>
              </a:rPr>
              <a:t>Fall </a:t>
            </a:r>
            <a:r>
              <a:rPr spc="-4" dirty="0">
                <a:solidFill>
                  <a:prstClr val="black"/>
                </a:solidFill>
                <a:cs typeface="Calibri"/>
              </a:rPr>
              <a:t>Electives</a:t>
            </a:r>
            <a:r>
              <a:rPr spc="8" dirty="0">
                <a:solidFill>
                  <a:prstClr val="black"/>
                </a:solidFill>
                <a:cs typeface="Calibri"/>
              </a:rPr>
              <a:t> </a:t>
            </a:r>
            <a:r>
              <a:rPr spc="-4" dirty="0">
                <a:solidFill>
                  <a:prstClr val="black"/>
                </a:solidFill>
                <a:cs typeface="Calibri"/>
              </a:rPr>
              <a:t>Begin</a:t>
            </a:r>
            <a:endParaRPr dirty="0">
              <a:solidFill>
                <a:prstClr val="black"/>
              </a:solidFill>
              <a:cs typeface="Calibri"/>
            </a:endParaRPr>
          </a:p>
          <a:p>
            <a:pPr marL="9525"/>
            <a:r>
              <a:rPr b="1" spc="-4" dirty="0">
                <a:uFill>
                  <a:solidFill>
                    <a:srgbClr val="000000"/>
                  </a:solidFill>
                </a:uFill>
                <a:cs typeface="Calibri"/>
              </a:rPr>
              <a:t>Oct</a:t>
            </a:r>
            <a:r>
              <a:rPr lang="en-US" b="1" spc="4" dirty="0">
                <a:uFill>
                  <a:solidFill>
                    <a:srgbClr val="000000"/>
                  </a:solidFill>
                </a:uFill>
                <a:cs typeface="Calibri"/>
              </a:rPr>
              <a:t> 19</a:t>
            </a:r>
            <a:endParaRPr lang="en-US" b="1" dirty="0">
              <a:uFill>
                <a:solidFill>
                  <a:srgbClr val="000000"/>
                </a:solidFill>
              </a:uFill>
              <a:cs typeface="Calibri"/>
            </a:endParaRPr>
          </a:p>
          <a:p>
            <a:pPr marL="638175" lvl="1" indent="-171450">
              <a:buClr>
                <a:srgbClr val="BD0104"/>
              </a:buClr>
              <a:buFont typeface="Wingdings"/>
              <a:buChar char=""/>
              <a:tabLst>
                <a:tab pos="180499" algn="l"/>
                <a:tab pos="180975" algn="l"/>
              </a:tabLst>
            </a:pPr>
            <a:r>
              <a:rPr spc="-4" dirty="0">
                <a:solidFill>
                  <a:prstClr val="black"/>
                </a:solidFill>
                <a:cs typeface="Calibri"/>
              </a:rPr>
              <a:t>Spring </a:t>
            </a:r>
            <a:r>
              <a:rPr spc="-8" dirty="0">
                <a:solidFill>
                  <a:prstClr val="black"/>
                </a:solidFill>
                <a:cs typeface="Calibri"/>
              </a:rPr>
              <a:t>Electives </a:t>
            </a:r>
            <a:r>
              <a:rPr spc="-4" dirty="0">
                <a:solidFill>
                  <a:prstClr val="black"/>
                </a:solidFill>
                <a:cs typeface="Calibri"/>
              </a:rPr>
              <a:t>Open</a:t>
            </a:r>
            <a:r>
              <a:rPr spc="-11" dirty="0">
                <a:solidFill>
                  <a:prstClr val="black"/>
                </a:solidFill>
                <a:cs typeface="Calibri"/>
              </a:rPr>
              <a:t> </a:t>
            </a:r>
            <a:r>
              <a:rPr spc="-4" dirty="0">
                <a:solidFill>
                  <a:prstClr val="black"/>
                </a:solidFill>
                <a:cs typeface="Calibri"/>
              </a:rPr>
              <a:t>House</a:t>
            </a:r>
            <a:endParaRPr dirty="0">
              <a:solidFill>
                <a:prstClr val="black"/>
              </a:solidFill>
              <a:cs typeface="Calibri"/>
            </a:endParaRPr>
          </a:p>
          <a:p>
            <a:pPr marL="9525"/>
            <a:r>
              <a:rPr b="1" spc="-4" dirty="0">
                <a:uFill>
                  <a:solidFill>
                    <a:srgbClr val="000000"/>
                  </a:solidFill>
                </a:uFill>
                <a:cs typeface="Calibri"/>
              </a:rPr>
              <a:t>De</a:t>
            </a:r>
            <a:r>
              <a:rPr lang="en-US" b="1" spc="-4" dirty="0">
                <a:uFill>
                  <a:solidFill>
                    <a:srgbClr val="000000"/>
                  </a:solidFill>
                </a:uFill>
                <a:cs typeface="Calibri"/>
              </a:rPr>
              <a:t>c</a:t>
            </a:r>
            <a:r>
              <a:rPr b="1" spc="8" dirty="0">
                <a:uFill>
                  <a:solidFill>
                    <a:srgbClr val="000000"/>
                  </a:solidFill>
                </a:uFill>
                <a:cs typeface="Calibri"/>
              </a:rPr>
              <a:t> </a:t>
            </a:r>
            <a:r>
              <a:rPr lang="en-US" b="1" spc="8" dirty="0">
                <a:uFill>
                  <a:solidFill>
                    <a:srgbClr val="000000"/>
                  </a:solidFill>
                </a:uFill>
                <a:cs typeface="Calibri"/>
              </a:rPr>
              <a:t>7</a:t>
            </a:r>
            <a:endParaRPr dirty="0">
              <a:solidFill>
                <a:prstClr val="black"/>
              </a:solidFill>
              <a:cs typeface="Calibri"/>
            </a:endParaRPr>
          </a:p>
          <a:p>
            <a:pPr marL="638175" lvl="1" indent="-171450">
              <a:buClr>
                <a:srgbClr val="BD0104"/>
              </a:buClr>
              <a:buFont typeface="Wingdings"/>
              <a:buChar char=""/>
              <a:tabLst>
                <a:tab pos="180499" algn="l"/>
                <a:tab pos="180975" algn="l"/>
              </a:tabLst>
            </a:pPr>
            <a:r>
              <a:rPr spc="-11" dirty="0">
                <a:solidFill>
                  <a:prstClr val="black"/>
                </a:solidFill>
                <a:cs typeface="Calibri"/>
              </a:rPr>
              <a:t>Fall </a:t>
            </a:r>
            <a:r>
              <a:rPr spc="-8" dirty="0">
                <a:solidFill>
                  <a:prstClr val="black"/>
                </a:solidFill>
                <a:cs typeface="Calibri"/>
              </a:rPr>
              <a:t>Electives</a:t>
            </a:r>
            <a:r>
              <a:rPr spc="11" dirty="0">
                <a:solidFill>
                  <a:prstClr val="black"/>
                </a:solidFill>
                <a:cs typeface="Calibri"/>
              </a:rPr>
              <a:t> </a:t>
            </a:r>
            <a:r>
              <a:rPr spc="-8" dirty="0">
                <a:solidFill>
                  <a:prstClr val="black"/>
                </a:solidFill>
                <a:cs typeface="Calibri"/>
              </a:rPr>
              <a:t>End</a:t>
            </a:r>
            <a:endParaRPr dirty="0">
              <a:solidFill>
                <a:prstClr val="black"/>
              </a:solidFill>
              <a:cs typeface="Calibri"/>
            </a:endParaRPr>
          </a:p>
          <a:p>
            <a:pPr marL="9525"/>
            <a:r>
              <a:rPr b="1" spc="-4" dirty="0">
                <a:uFill>
                  <a:solidFill>
                    <a:srgbClr val="000000"/>
                  </a:solidFill>
                </a:uFill>
                <a:cs typeface="Calibri"/>
              </a:rPr>
              <a:t>Dec</a:t>
            </a:r>
            <a:r>
              <a:rPr b="1" dirty="0">
                <a:uFill>
                  <a:solidFill>
                    <a:srgbClr val="000000"/>
                  </a:solidFill>
                </a:uFill>
                <a:cs typeface="Calibri"/>
              </a:rPr>
              <a:t> </a:t>
            </a:r>
            <a:r>
              <a:rPr lang="en-US" b="1" dirty="0">
                <a:uFill>
                  <a:solidFill>
                    <a:srgbClr val="000000"/>
                  </a:solidFill>
                </a:uFill>
                <a:cs typeface="Calibri"/>
              </a:rPr>
              <a:t>16</a:t>
            </a:r>
            <a:endParaRPr dirty="0">
              <a:solidFill>
                <a:prstClr val="black"/>
              </a:solidFill>
              <a:cs typeface="Calibri"/>
            </a:endParaRPr>
          </a:p>
          <a:p>
            <a:pPr marL="638175" lvl="1" indent="-171450">
              <a:buClr>
                <a:srgbClr val="BD0104"/>
              </a:buClr>
              <a:buFont typeface="Wingdings"/>
              <a:buChar char=""/>
              <a:tabLst>
                <a:tab pos="180499" algn="l"/>
                <a:tab pos="180975" algn="l"/>
              </a:tabLst>
            </a:pPr>
            <a:r>
              <a:rPr spc="-8" dirty="0">
                <a:solidFill>
                  <a:prstClr val="black"/>
                </a:solidFill>
                <a:cs typeface="Calibri"/>
              </a:rPr>
              <a:t>Last </a:t>
            </a:r>
            <a:r>
              <a:rPr spc="-11" dirty="0">
                <a:solidFill>
                  <a:prstClr val="black"/>
                </a:solidFill>
                <a:cs typeface="Calibri"/>
              </a:rPr>
              <a:t>Day </a:t>
            </a:r>
            <a:r>
              <a:rPr spc="-4" dirty="0">
                <a:solidFill>
                  <a:prstClr val="black"/>
                </a:solidFill>
                <a:cs typeface="Calibri"/>
              </a:rPr>
              <a:t>of </a:t>
            </a:r>
            <a:r>
              <a:rPr spc="-11" dirty="0">
                <a:solidFill>
                  <a:prstClr val="black"/>
                </a:solidFill>
                <a:cs typeface="Calibri"/>
              </a:rPr>
              <a:t>Fall</a:t>
            </a:r>
            <a:r>
              <a:rPr spc="26" dirty="0">
                <a:solidFill>
                  <a:prstClr val="black"/>
                </a:solidFill>
                <a:cs typeface="Calibri"/>
              </a:rPr>
              <a:t> </a:t>
            </a:r>
            <a:r>
              <a:rPr spc="-8" dirty="0">
                <a:solidFill>
                  <a:prstClr val="black"/>
                </a:solidFill>
                <a:cs typeface="Calibri"/>
              </a:rPr>
              <a:t>Semester</a:t>
            </a:r>
            <a:endParaRPr dirty="0">
              <a:solidFill>
                <a:prstClr val="black"/>
              </a:solidFill>
              <a:cs typeface="Calibri"/>
            </a:endParaRPr>
          </a:p>
        </p:txBody>
      </p:sp>
    </p:spTree>
    <p:extLst>
      <p:ext uri="{BB962C8B-B14F-4D97-AF65-F5344CB8AC3E}">
        <p14:creationId xmlns:p14="http://schemas.microsoft.com/office/powerpoint/2010/main" val="20568191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80" y="970788"/>
            <a:ext cx="9144000" cy="127635"/>
          </a:xfrm>
          <a:custGeom>
            <a:avLst/>
            <a:gdLst/>
            <a:ahLst/>
            <a:cxnLst/>
            <a:rect l="l" t="t" r="r" b="b"/>
            <a:pathLst>
              <a:path w="9144000" h="127634">
                <a:moveTo>
                  <a:pt x="0" y="127253"/>
                </a:moveTo>
                <a:lnTo>
                  <a:pt x="9144000" y="127253"/>
                </a:lnTo>
                <a:lnTo>
                  <a:pt x="9144000" y="0"/>
                </a:lnTo>
                <a:lnTo>
                  <a:pt x="0" y="0"/>
                </a:lnTo>
                <a:lnTo>
                  <a:pt x="0" y="127253"/>
                </a:lnTo>
                <a:close/>
              </a:path>
            </a:pathLst>
          </a:custGeom>
          <a:solidFill>
            <a:srgbClr val="A9282F"/>
          </a:solidFill>
        </p:spPr>
        <p:txBody>
          <a:bodyPr wrap="square" lIns="0" tIns="0" rIns="0" bIns="0" rtlCol="0"/>
          <a:lstStyle/>
          <a:p>
            <a:endParaRPr/>
          </a:p>
        </p:txBody>
      </p:sp>
      <p:sp>
        <p:nvSpPr>
          <p:cNvPr id="3" name="object 3"/>
          <p:cNvSpPr/>
          <p:nvPr/>
        </p:nvSpPr>
        <p:spPr>
          <a:xfrm>
            <a:off x="8485631" y="585977"/>
            <a:ext cx="658368" cy="845058"/>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8510778" y="611123"/>
            <a:ext cx="557022" cy="741426"/>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76200" y="585977"/>
            <a:ext cx="751332" cy="810006"/>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101346" y="611123"/>
            <a:ext cx="647700" cy="706374"/>
          </a:xfrm>
          <a:prstGeom prst="rect">
            <a:avLst/>
          </a:prstGeom>
          <a:blipFill>
            <a:blip r:embed="rId6" cstate="print"/>
            <a:stretch>
              <a:fillRect/>
            </a:stretch>
          </a:blipFill>
        </p:spPr>
        <p:txBody>
          <a:bodyPr wrap="square" lIns="0" tIns="0" rIns="0" bIns="0" rtlCol="0"/>
          <a:lstStyle/>
          <a:p>
            <a:endParaRPr/>
          </a:p>
        </p:txBody>
      </p:sp>
      <p:sp>
        <p:nvSpPr>
          <p:cNvPr id="11" name="object 10">
            <a:extLst>
              <a:ext uri="{FF2B5EF4-FFF2-40B4-BE49-F238E27FC236}">
                <a16:creationId xmlns:a16="http://schemas.microsoft.com/office/drawing/2014/main" id="{70DD35E9-BD09-45A1-AA4F-D684BF6BB925}"/>
              </a:ext>
            </a:extLst>
          </p:cNvPr>
          <p:cNvSpPr txBox="1"/>
          <p:nvPr/>
        </p:nvSpPr>
        <p:spPr>
          <a:xfrm>
            <a:off x="914400" y="1828800"/>
            <a:ext cx="6501287" cy="2783454"/>
          </a:xfrm>
          <a:prstGeom prst="rect">
            <a:avLst/>
          </a:prstGeom>
        </p:spPr>
        <p:txBody>
          <a:bodyPr vert="horz" wrap="square" lIns="0" tIns="66675" rIns="0" bIns="0" rtlCol="0" anchor="t">
            <a:spAutoFit/>
          </a:bodyPr>
          <a:lstStyle/>
          <a:p>
            <a:pPr marL="9525">
              <a:spcBef>
                <a:spcPts val="525"/>
              </a:spcBef>
            </a:pPr>
            <a:r>
              <a:rPr lang="en-US" b="1" spc="-8" dirty="0">
                <a:uFill>
                  <a:solidFill>
                    <a:srgbClr val="000000"/>
                  </a:solidFill>
                </a:uFill>
                <a:cs typeface="Calibri"/>
              </a:rPr>
              <a:t>Jan</a:t>
            </a:r>
            <a:r>
              <a:rPr lang="en-US" b="1" spc="8" dirty="0">
                <a:uFill>
                  <a:solidFill>
                    <a:srgbClr val="000000"/>
                  </a:solidFill>
                </a:uFill>
                <a:cs typeface="Calibri"/>
              </a:rPr>
              <a:t> </a:t>
            </a:r>
            <a:r>
              <a:rPr lang="en-US" b="1" dirty="0">
                <a:uFill>
                  <a:solidFill>
                    <a:srgbClr val="000000"/>
                  </a:solidFill>
                </a:uFill>
                <a:cs typeface="Calibri"/>
              </a:rPr>
              <a:t>3</a:t>
            </a:r>
            <a:endParaRPr lang="en-US" dirty="0">
              <a:cs typeface="Calibri"/>
            </a:endParaRPr>
          </a:p>
          <a:p>
            <a:pPr marL="638175" lvl="1" indent="-171450">
              <a:spcBef>
                <a:spcPts val="450"/>
              </a:spcBef>
              <a:buClr>
                <a:srgbClr val="BD0104"/>
              </a:buClr>
              <a:buFont typeface="Wingdings"/>
              <a:buChar char=""/>
              <a:tabLst>
                <a:tab pos="180975" algn="l"/>
              </a:tabLst>
            </a:pPr>
            <a:r>
              <a:rPr lang="en-US" spc="-4" dirty="0">
                <a:cs typeface="Calibri"/>
              </a:rPr>
              <a:t>Spring </a:t>
            </a:r>
            <a:r>
              <a:rPr lang="en-US" spc="-8" dirty="0">
                <a:cs typeface="Calibri"/>
              </a:rPr>
              <a:t>Semester </a:t>
            </a:r>
            <a:r>
              <a:rPr lang="en-US" spc="-4" dirty="0">
                <a:cs typeface="Calibri"/>
              </a:rPr>
              <a:t>Begins (10-Month JPME</a:t>
            </a:r>
            <a:r>
              <a:rPr lang="en-US" spc="68" dirty="0">
                <a:cs typeface="Calibri"/>
              </a:rPr>
              <a:t> </a:t>
            </a:r>
            <a:r>
              <a:rPr lang="en-US" spc="-8" dirty="0">
                <a:cs typeface="Calibri"/>
              </a:rPr>
              <a:t>Students)</a:t>
            </a:r>
            <a:endParaRPr lang="en-US" dirty="0">
              <a:cs typeface="Calibri"/>
            </a:endParaRPr>
          </a:p>
          <a:p>
            <a:pPr marL="9525">
              <a:spcBef>
                <a:spcPts val="900"/>
              </a:spcBef>
              <a:buClr>
                <a:srgbClr val="BD0104"/>
              </a:buClr>
              <a:tabLst>
                <a:tab pos="180975" algn="l"/>
              </a:tabLst>
            </a:pPr>
            <a:r>
              <a:rPr lang="en-US" b="1" spc="-8" dirty="0">
                <a:uFill>
                  <a:solidFill>
                    <a:srgbClr val="000000"/>
                  </a:solidFill>
                </a:uFill>
                <a:cs typeface="Calibri"/>
              </a:rPr>
              <a:t>Jan</a:t>
            </a:r>
            <a:r>
              <a:rPr lang="en-US" b="1" spc="8" dirty="0">
                <a:uFill>
                  <a:solidFill>
                    <a:srgbClr val="000000"/>
                  </a:solidFill>
                </a:uFill>
                <a:cs typeface="Calibri"/>
              </a:rPr>
              <a:t> 10</a:t>
            </a:r>
            <a:endParaRPr lang="en-US" b="1" dirty="0">
              <a:uFill>
                <a:solidFill>
                  <a:srgbClr val="000000"/>
                </a:solidFill>
              </a:uFill>
              <a:cs typeface="Calibri"/>
            </a:endParaRPr>
          </a:p>
          <a:p>
            <a:pPr marL="638175" lvl="1" indent="-171450">
              <a:spcBef>
                <a:spcPts val="450"/>
              </a:spcBef>
              <a:buClr>
                <a:srgbClr val="BD0104"/>
              </a:buClr>
              <a:buFont typeface="Wingdings"/>
              <a:buChar char=""/>
              <a:tabLst>
                <a:tab pos="180975" algn="l"/>
              </a:tabLst>
            </a:pPr>
            <a:r>
              <a:rPr lang="en-US" spc="-4" dirty="0">
                <a:cs typeface="Calibri"/>
              </a:rPr>
              <a:t>Spring </a:t>
            </a:r>
            <a:r>
              <a:rPr lang="en-US" spc="-8" dirty="0">
                <a:cs typeface="Calibri"/>
              </a:rPr>
              <a:t>Electives</a:t>
            </a:r>
            <a:r>
              <a:rPr lang="en-US" spc="23" dirty="0">
                <a:cs typeface="Calibri"/>
              </a:rPr>
              <a:t> </a:t>
            </a:r>
            <a:r>
              <a:rPr lang="en-US" spc="-4" dirty="0">
                <a:cs typeface="Calibri"/>
              </a:rPr>
              <a:t>Begin</a:t>
            </a:r>
            <a:endParaRPr lang="en-US" dirty="0">
              <a:cs typeface="Calibri"/>
            </a:endParaRPr>
          </a:p>
          <a:p>
            <a:pPr marL="9525">
              <a:spcBef>
                <a:spcPts val="450"/>
              </a:spcBef>
            </a:pPr>
            <a:r>
              <a:rPr lang="en-US" b="1" spc="-8" dirty="0">
                <a:uFill>
                  <a:solidFill>
                    <a:srgbClr val="000000"/>
                  </a:solidFill>
                </a:uFill>
                <a:cs typeface="Calibri"/>
              </a:rPr>
              <a:t>Mar</a:t>
            </a:r>
            <a:r>
              <a:rPr lang="en-US" b="1" spc="8" dirty="0">
                <a:uFill>
                  <a:solidFill>
                    <a:srgbClr val="000000"/>
                  </a:solidFill>
                </a:uFill>
                <a:cs typeface="Calibri"/>
              </a:rPr>
              <a:t> </a:t>
            </a:r>
            <a:r>
              <a:rPr lang="en-US" b="1" spc="-4" dirty="0">
                <a:uFill>
                  <a:solidFill>
                    <a:srgbClr val="000000"/>
                  </a:solidFill>
                </a:uFill>
                <a:cs typeface="Calibri"/>
              </a:rPr>
              <a:t>29</a:t>
            </a:r>
            <a:endParaRPr lang="en-US" dirty="0">
              <a:cs typeface="Calibri"/>
            </a:endParaRPr>
          </a:p>
          <a:p>
            <a:pPr marL="638175" lvl="1" indent="-171450">
              <a:spcBef>
                <a:spcPts val="450"/>
              </a:spcBef>
              <a:buClr>
                <a:srgbClr val="BD0104"/>
              </a:buClr>
              <a:buFont typeface="Wingdings"/>
              <a:buChar char=""/>
              <a:tabLst>
                <a:tab pos="180975" algn="l"/>
              </a:tabLst>
            </a:pPr>
            <a:r>
              <a:rPr lang="en-US" spc="-4" dirty="0">
                <a:cs typeface="Calibri"/>
              </a:rPr>
              <a:t>Spring </a:t>
            </a:r>
            <a:r>
              <a:rPr lang="en-US" spc="-8" dirty="0">
                <a:cs typeface="Calibri"/>
              </a:rPr>
              <a:t>Electives</a:t>
            </a:r>
            <a:r>
              <a:rPr lang="en-US" spc="23" dirty="0">
                <a:cs typeface="Calibri"/>
              </a:rPr>
              <a:t> </a:t>
            </a:r>
            <a:r>
              <a:rPr lang="en-US" spc="-8" dirty="0">
                <a:cs typeface="Calibri"/>
              </a:rPr>
              <a:t>End</a:t>
            </a:r>
            <a:endParaRPr lang="en-US" dirty="0">
              <a:cs typeface="Calibri"/>
            </a:endParaRPr>
          </a:p>
          <a:p>
            <a:pPr marL="9525">
              <a:spcBef>
                <a:spcPts val="450"/>
              </a:spcBef>
            </a:pPr>
            <a:r>
              <a:rPr lang="en-US" b="1" spc="-4" dirty="0">
                <a:uFill>
                  <a:solidFill>
                    <a:srgbClr val="000000"/>
                  </a:solidFill>
                </a:uFill>
                <a:cs typeface="Calibri"/>
              </a:rPr>
              <a:t>Jun</a:t>
            </a:r>
            <a:r>
              <a:rPr lang="en-US" b="1" spc="4" dirty="0">
                <a:uFill>
                  <a:solidFill>
                    <a:srgbClr val="000000"/>
                  </a:solidFill>
                </a:uFill>
                <a:cs typeface="Calibri"/>
              </a:rPr>
              <a:t> </a:t>
            </a:r>
            <a:r>
              <a:rPr lang="en-US" b="1" spc="-4" dirty="0">
                <a:uFill>
                  <a:solidFill>
                    <a:srgbClr val="000000"/>
                  </a:solidFill>
                </a:uFill>
                <a:cs typeface="Calibri"/>
              </a:rPr>
              <a:t>8</a:t>
            </a:r>
            <a:endParaRPr lang="en-US" dirty="0">
              <a:cs typeface="Calibri"/>
            </a:endParaRPr>
          </a:p>
          <a:p>
            <a:pPr marL="638175" lvl="1" indent="-171450">
              <a:spcBef>
                <a:spcPts val="450"/>
              </a:spcBef>
              <a:buClr>
                <a:srgbClr val="BD0104"/>
              </a:buClr>
              <a:buFont typeface="Wingdings"/>
              <a:buChar char=""/>
              <a:tabLst>
                <a:tab pos="180975" algn="l"/>
              </a:tabLst>
            </a:pPr>
            <a:r>
              <a:rPr lang="en-US" spc="-8" dirty="0">
                <a:cs typeface="Calibri"/>
              </a:rPr>
              <a:t>Graduation </a:t>
            </a:r>
            <a:r>
              <a:rPr lang="en-US" spc="-4" dirty="0">
                <a:cs typeface="Calibri"/>
              </a:rPr>
              <a:t>(10-Month JPME</a:t>
            </a:r>
            <a:r>
              <a:rPr lang="en-US" spc="23" dirty="0">
                <a:cs typeface="Calibri"/>
              </a:rPr>
              <a:t> </a:t>
            </a:r>
            <a:r>
              <a:rPr lang="en-US" spc="-8" dirty="0">
                <a:cs typeface="Calibri"/>
              </a:rPr>
              <a:t>Students)</a:t>
            </a:r>
            <a:endParaRPr lang="en-US" dirty="0">
              <a:cs typeface="Calibri"/>
            </a:endParaRPr>
          </a:p>
        </p:txBody>
      </p:sp>
      <p:sp>
        <p:nvSpPr>
          <p:cNvPr id="12" name="object 8">
            <a:extLst>
              <a:ext uri="{FF2B5EF4-FFF2-40B4-BE49-F238E27FC236}">
                <a16:creationId xmlns:a16="http://schemas.microsoft.com/office/drawing/2014/main" id="{BAE06FDD-6DE7-4153-BC01-015929930ACA}"/>
              </a:ext>
            </a:extLst>
          </p:cNvPr>
          <p:cNvSpPr txBox="1">
            <a:spLocks/>
          </p:cNvSpPr>
          <p:nvPr/>
        </p:nvSpPr>
        <p:spPr>
          <a:xfrm>
            <a:off x="2971800" y="1124671"/>
            <a:ext cx="2718245" cy="440505"/>
          </a:xfrm>
          <a:prstGeom prst="rect">
            <a:avLst/>
          </a:prstGeom>
        </p:spPr>
        <p:txBody>
          <a:bodyPr vert="horz" wrap="square" lIns="0" tIns="9525" rIns="0" bIns="0" rtlCol="0" anchor="t">
            <a:spAutoFit/>
          </a:bodyPr>
          <a:lstStyle>
            <a:lvl1pPr>
              <a:defRPr sz="3000" b="0" i="0">
                <a:solidFill>
                  <a:schemeClr val="bg1"/>
                </a:solidFill>
                <a:latin typeface="Calibri"/>
                <a:ea typeface="+mj-ea"/>
                <a:cs typeface="Calibri"/>
              </a:defRPr>
            </a:lvl1pPr>
          </a:lstStyle>
          <a:p>
            <a:pPr marL="9525" algn="ctr">
              <a:spcBef>
                <a:spcPts val="75"/>
              </a:spcBef>
            </a:pPr>
            <a:r>
              <a:rPr lang="en-US" sz="2800" kern="0" spc="-19" dirty="0">
                <a:solidFill>
                  <a:schemeClr val="tx1"/>
                </a:solidFill>
              </a:rPr>
              <a:t>2023 Key </a:t>
            </a:r>
            <a:r>
              <a:rPr lang="en-US" sz="2800" kern="0" spc="-11" dirty="0">
                <a:solidFill>
                  <a:schemeClr val="tx1"/>
                </a:solidFill>
              </a:rPr>
              <a:t>Dates</a:t>
            </a:r>
            <a:endParaRPr lang="en-US" sz="2800" kern="0" spc="-4" dirty="0">
              <a:solidFill>
                <a:schemeClr val="tx1"/>
              </a:solidFill>
            </a:endParaRPr>
          </a:p>
        </p:txBody>
      </p:sp>
      <p:sp>
        <p:nvSpPr>
          <p:cNvPr id="13" name="object 9">
            <a:extLst>
              <a:ext uri="{FF2B5EF4-FFF2-40B4-BE49-F238E27FC236}">
                <a16:creationId xmlns:a16="http://schemas.microsoft.com/office/drawing/2014/main" id="{2507F832-F0A9-4AA6-AEB3-EA406BC62195}"/>
              </a:ext>
            </a:extLst>
          </p:cNvPr>
          <p:cNvSpPr txBox="1">
            <a:spLocks noGrp="1"/>
          </p:cNvSpPr>
          <p:nvPr>
            <p:ph type="title"/>
          </p:nvPr>
        </p:nvSpPr>
        <p:spPr>
          <a:xfrm>
            <a:off x="0" y="228600"/>
            <a:ext cx="9144000" cy="566822"/>
          </a:xfrm>
          <a:prstGeom prst="rect">
            <a:avLst/>
          </a:prstGeom>
        </p:spPr>
        <p:txBody>
          <a:bodyPr vert="horz" wrap="square" lIns="0" tIns="12700" rIns="0" bIns="0" rtlCol="0">
            <a:spAutoFit/>
          </a:bodyPr>
          <a:lstStyle/>
          <a:p>
            <a:pPr marL="9525" algn="ctr">
              <a:spcBef>
                <a:spcPts val="75"/>
              </a:spcBef>
            </a:pPr>
            <a:r>
              <a:rPr lang="en-US" sz="3600" kern="0" spc="-19" dirty="0">
                <a:effectLst>
                  <a:outerShdw blurRad="38100" dist="38100" dir="2700000" algn="tl">
                    <a:srgbClr val="000000">
                      <a:alpha val="43137"/>
                    </a:srgbClr>
                  </a:outerShdw>
                </a:effectLst>
              </a:rPr>
              <a:t>The Road to Graduation</a:t>
            </a:r>
            <a:endParaRPr lang="en-US" sz="3600" kern="0" spc="-4"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035861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80" y="970788"/>
            <a:ext cx="9144000" cy="127635"/>
          </a:xfrm>
          <a:custGeom>
            <a:avLst/>
            <a:gdLst/>
            <a:ahLst/>
            <a:cxnLst/>
            <a:rect l="l" t="t" r="r" b="b"/>
            <a:pathLst>
              <a:path w="9144000" h="127634">
                <a:moveTo>
                  <a:pt x="0" y="127253"/>
                </a:moveTo>
                <a:lnTo>
                  <a:pt x="9144000" y="127253"/>
                </a:lnTo>
                <a:lnTo>
                  <a:pt x="9144000" y="0"/>
                </a:lnTo>
                <a:lnTo>
                  <a:pt x="0" y="0"/>
                </a:lnTo>
                <a:lnTo>
                  <a:pt x="0" y="127253"/>
                </a:lnTo>
                <a:close/>
              </a:path>
            </a:pathLst>
          </a:custGeom>
          <a:solidFill>
            <a:srgbClr val="A9282F"/>
          </a:solidFill>
        </p:spPr>
        <p:txBody>
          <a:bodyPr wrap="square" lIns="0" tIns="0" rIns="0" bIns="0" rtlCol="0"/>
          <a:lstStyle/>
          <a:p>
            <a:endParaRPr/>
          </a:p>
        </p:txBody>
      </p:sp>
      <p:sp>
        <p:nvSpPr>
          <p:cNvPr id="3" name="object 3"/>
          <p:cNvSpPr/>
          <p:nvPr/>
        </p:nvSpPr>
        <p:spPr>
          <a:xfrm>
            <a:off x="8485631" y="585977"/>
            <a:ext cx="658368" cy="845058"/>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8510778" y="611123"/>
            <a:ext cx="557022" cy="741426"/>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76200" y="585977"/>
            <a:ext cx="751332" cy="810006"/>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101346" y="611123"/>
            <a:ext cx="647700" cy="706374"/>
          </a:xfrm>
          <a:prstGeom prst="rect">
            <a:avLst/>
          </a:prstGeom>
          <a:blipFill>
            <a:blip r:embed="rId6" cstate="print"/>
            <a:stretch>
              <a:fillRect/>
            </a:stretch>
          </a:blipFill>
        </p:spPr>
        <p:txBody>
          <a:bodyPr wrap="square" lIns="0" tIns="0" rIns="0" bIns="0" rtlCol="0"/>
          <a:lstStyle/>
          <a:p>
            <a:endParaRPr/>
          </a:p>
        </p:txBody>
      </p:sp>
      <p:sp>
        <p:nvSpPr>
          <p:cNvPr id="9" name="object 9"/>
          <p:cNvSpPr txBox="1">
            <a:spLocks noGrp="1"/>
          </p:cNvSpPr>
          <p:nvPr>
            <p:ph type="title"/>
          </p:nvPr>
        </p:nvSpPr>
        <p:spPr>
          <a:xfrm>
            <a:off x="0" y="228600"/>
            <a:ext cx="9144000" cy="630936"/>
          </a:xfrm>
          <a:prstGeom prst="rect">
            <a:avLst/>
          </a:prstGeom>
        </p:spPr>
        <p:txBody>
          <a:bodyPr vert="horz" wrap="square" lIns="0" tIns="12700" rIns="0" bIns="0" rtlCol="0">
            <a:spAutoFit/>
          </a:bodyPr>
          <a:lstStyle/>
          <a:p>
            <a:pPr marL="12700" algn="ctr">
              <a:lnSpc>
                <a:spcPct val="100000"/>
              </a:lnSpc>
              <a:spcBef>
                <a:spcPts val="100"/>
              </a:spcBef>
            </a:pPr>
            <a:r>
              <a:rPr sz="3600" spc="-45" dirty="0">
                <a:effectLst>
                  <a:outerShdw blurRad="38100" dist="38100" dir="2700000" algn="tl">
                    <a:srgbClr val="000000">
                      <a:alpha val="43137"/>
                    </a:srgbClr>
                  </a:outerShdw>
                </a:effectLst>
              </a:rPr>
              <a:t>Washington’s</a:t>
            </a:r>
            <a:r>
              <a:rPr sz="4000" spc="-55" dirty="0">
                <a:effectLst>
                  <a:outerShdw blurRad="38100" dist="38100" dir="2700000" algn="tl">
                    <a:srgbClr val="000000">
                      <a:alpha val="43137"/>
                    </a:srgbClr>
                  </a:outerShdw>
                </a:effectLst>
              </a:rPr>
              <a:t> </a:t>
            </a:r>
            <a:r>
              <a:rPr sz="4000" spc="-5" dirty="0">
                <a:effectLst>
                  <a:outerShdw blurRad="38100" dist="38100" dir="2700000" algn="tl">
                    <a:srgbClr val="000000">
                      <a:alpha val="43137"/>
                    </a:srgbClr>
                  </a:outerShdw>
                </a:effectLst>
              </a:rPr>
              <a:t>Vision</a:t>
            </a:r>
            <a:endParaRPr sz="4000" dirty="0">
              <a:effectLst>
                <a:outerShdw blurRad="38100" dist="38100" dir="2700000" algn="tl">
                  <a:srgbClr val="000000">
                    <a:alpha val="43137"/>
                  </a:srgbClr>
                </a:outerShdw>
              </a:effectLst>
            </a:endParaRPr>
          </a:p>
        </p:txBody>
      </p:sp>
      <p:sp>
        <p:nvSpPr>
          <p:cNvPr id="10" name="object 10"/>
          <p:cNvSpPr/>
          <p:nvPr/>
        </p:nvSpPr>
        <p:spPr>
          <a:xfrm>
            <a:off x="1676400" y="1197102"/>
            <a:ext cx="5843015" cy="4075176"/>
          </a:xfrm>
          <a:prstGeom prst="rect">
            <a:avLst/>
          </a:prstGeom>
          <a:blipFill>
            <a:blip r:embed="rId7" cstate="print"/>
            <a:stretch>
              <a:fillRect/>
            </a:stretch>
          </a:blipFill>
        </p:spPr>
        <p:txBody>
          <a:bodyPr wrap="square" lIns="0" tIns="0" rIns="0" bIns="0" rtlCol="0"/>
          <a:lstStyle/>
          <a:p>
            <a:endParaRPr/>
          </a:p>
        </p:txBody>
      </p:sp>
      <p:sp>
        <p:nvSpPr>
          <p:cNvPr id="11" name="object 11"/>
          <p:cNvSpPr txBox="1"/>
          <p:nvPr/>
        </p:nvSpPr>
        <p:spPr>
          <a:xfrm>
            <a:off x="844041" y="5289803"/>
            <a:ext cx="7583805" cy="939800"/>
          </a:xfrm>
          <a:prstGeom prst="rect">
            <a:avLst/>
          </a:prstGeom>
        </p:spPr>
        <p:txBody>
          <a:bodyPr vert="horz" wrap="square" lIns="0" tIns="12065" rIns="0" bIns="0" rtlCol="0">
            <a:spAutoFit/>
          </a:bodyPr>
          <a:lstStyle/>
          <a:p>
            <a:pPr marL="12700" marR="638810" algn="ctr">
              <a:lnSpc>
                <a:spcPct val="100000"/>
              </a:lnSpc>
              <a:spcBef>
                <a:spcPts val="95"/>
              </a:spcBef>
            </a:pPr>
            <a:r>
              <a:rPr sz="2000" spc="-5" dirty="0">
                <a:solidFill>
                  <a:srgbClr val="5F0001"/>
                </a:solidFill>
                <a:latin typeface="Calibri"/>
                <a:cs typeface="Calibri"/>
              </a:rPr>
              <a:t>“I </a:t>
            </a:r>
            <a:r>
              <a:rPr sz="2000" spc="-15" dirty="0">
                <a:solidFill>
                  <a:srgbClr val="5F0001"/>
                </a:solidFill>
                <a:latin typeface="Calibri"/>
                <a:cs typeface="Calibri"/>
              </a:rPr>
              <a:t>have heretofore </a:t>
            </a:r>
            <a:r>
              <a:rPr sz="2000" spc="-5" dirty="0">
                <a:solidFill>
                  <a:srgbClr val="5F0001"/>
                </a:solidFill>
                <a:latin typeface="Calibri"/>
                <a:cs typeface="Calibri"/>
              </a:rPr>
              <a:t>proposed </a:t>
            </a:r>
            <a:r>
              <a:rPr sz="2000" spc="-15" dirty="0">
                <a:solidFill>
                  <a:srgbClr val="5F0001"/>
                </a:solidFill>
                <a:latin typeface="Calibri"/>
                <a:cs typeface="Calibri"/>
              </a:rPr>
              <a:t>to </a:t>
            </a:r>
            <a:r>
              <a:rPr sz="2000" spc="-5" dirty="0">
                <a:solidFill>
                  <a:srgbClr val="5F0001"/>
                </a:solidFill>
                <a:latin typeface="Calibri"/>
                <a:cs typeface="Calibri"/>
              </a:rPr>
              <a:t>the </a:t>
            </a:r>
            <a:r>
              <a:rPr sz="2000" spc="-10" dirty="0">
                <a:solidFill>
                  <a:srgbClr val="5F0001"/>
                </a:solidFill>
                <a:latin typeface="Calibri"/>
                <a:cs typeface="Calibri"/>
              </a:rPr>
              <a:t>consideration </a:t>
            </a:r>
            <a:r>
              <a:rPr sz="2000" spc="-5" dirty="0">
                <a:solidFill>
                  <a:srgbClr val="5F0001"/>
                </a:solidFill>
                <a:latin typeface="Calibri"/>
                <a:cs typeface="Calibri"/>
              </a:rPr>
              <a:t>of </a:t>
            </a:r>
            <a:r>
              <a:rPr sz="2000" spc="-10" dirty="0">
                <a:solidFill>
                  <a:srgbClr val="5F0001"/>
                </a:solidFill>
                <a:latin typeface="Calibri"/>
                <a:cs typeface="Calibri"/>
              </a:rPr>
              <a:t>Congress, </a:t>
            </a:r>
            <a:r>
              <a:rPr sz="2000" spc="-5" dirty="0">
                <a:solidFill>
                  <a:srgbClr val="5F0001"/>
                </a:solidFill>
                <a:latin typeface="Calibri"/>
                <a:cs typeface="Calibri"/>
              </a:rPr>
              <a:t>the  </a:t>
            </a:r>
            <a:r>
              <a:rPr sz="2000" spc="-10" dirty="0">
                <a:solidFill>
                  <a:srgbClr val="5F0001"/>
                </a:solidFill>
                <a:latin typeface="Calibri"/>
                <a:cs typeface="Calibri"/>
              </a:rPr>
              <a:t>expediency </a:t>
            </a:r>
            <a:r>
              <a:rPr sz="2000" spc="-5" dirty="0">
                <a:solidFill>
                  <a:srgbClr val="5F0001"/>
                </a:solidFill>
                <a:latin typeface="Calibri"/>
                <a:cs typeface="Calibri"/>
              </a:rPr>
              <a:t>of establishing a National</a:t>
            </a:r>
            <a:r>
              <a:rPr sz="2000" spc="35" dirty="0">
                <a:solidFill>
                  <a:srgbClr val="5F0001"/>
                </a:solidFill>
                <a:latin typeface="Calibri"/>
                <a:cs typeface="Calibri"/>
              </a:rPr>
              <a:t> </a:t>
            </a:r>
            <a:r>
              <a:rPr sz="2000" spc="-10" dirty="0">
                <a:solidFill>
                  <a:srgbClr val="5F0001"/>
                </a:solidFill>
                <a:latin typeface="Calibri"/>
                <a:cs typeface="Calibri"/>
              </a:rPr>
              <a:t>University…”</a:t>
            </a:r>
            <a:endParaRPr sz="2000" dirty="0">
              <a:latin typeface="Calibri"/>
              <a:cs typeface="Calibri"/>
            </a:endParaRPr>
          </a:p>
          <a:p>
            <a:pPr marL="2083435" algn="ctr">
              <a:lnSpc>
                <a:spcPct val="100000"/>
              </a:lnSpc>
            </a:pPr>
            <a:r>
              <a:rPr sz="2000" spc="5" dirty="0">
                <a:solidFill>
                  <a:srgbClr val="5F0001"/>
                </a:solidFill>
                <a:latin typeface="Calibri"/>
                <a:cs typeface="Calibri"/>
              </a:rPr>
              <a:t>-8</a:t>
            </a:r>
            <a:r>
              <a:rPr sz="1950" spc="7" baseline="25641" dirty="0">
                <a:solidFill>
                  <a:srgbClr val="5F0001"/>
                </a:solidFill>
                <a:latin typeface="Calibri"/>
                <a:cs typeface="Calibri"/>
              </a:rPr>
              <a:t>th </a:t>
            </a:r>
            <a:r>
              <a:rPr sz="2000" spc="-5" dirty="0">
                <a:solidFill>
                  <a:srgbClr val="5F0001"/>
                </a:solidFill>
                <a:latin typeface="Calibri"/>
                <a:cs typeface="Calibri"/>
              </a:rPr>
              <a:t>Annual Message </a:t>
            </a:r>
            <a:r>
              <a:rPr sz="2000" spc="-15" dirty="0">
                <a:solidFill>
                  <a:srgbClr val="5F0001"/>
                </a:solidFill>
                <a:latin typeface="Calibri"/>
                <a:cs typeface="Calibri"/>
              </a:rPr>
              <a:t>to </a:t>
            </a:r>
            <a:r>
              <a:rPr sz="2000" spc="-10" dirty="0">
                <a:solidFill>
                  <a:srgbClr val="5F0001"/>
                </a:solidFill>
                <a:latin typeface="Calibri"/>
                <a:cs typeface="Calibri"/>
              </a:rPr>
              <a:t>Congress </a:t>
            </a:r>
            <a:r>
              <a:rPr sz="2000" spc="-5" dirty="0">
                <a:solidFill>
                  <a:srgbClr val="5F0001"/>
                </a:solidFill>
                <a:latin typeface="Calibri"/>
                <a:cs typeface="Calibri"/>
              </a:rPr>
              <a:t>(7 December</a:t>
            </a:r>
            <a:r>
              <a:rPr sz="2000" spc="-75" dirty="0">
                <a:solidFill>
                  <a:srgbClr val="5F0001"/>
                </a:solidFill>
                <a:latin typeface="Calibri"/>
                <a:cs typeface="Calibri"/>
              </a:rPr>
              <a:t> </a:t>
            </a:r>
            <a:r>
              <a:rPr sz="2000" spc="-5" dirty="0">
                <a:solidFill>
                  <a:srgbClr val="5F0001"/>
                </a:solidFill>
                <a:latin typeface="Calibri"/>
                <a:cs typeface="Calibri"/>
              </a:rPr>
              <a:t>1796)</a:t>
            </a:r>
            <a:endParaRPr sz="2000" dirty="0">
              <a:latin typeface="Calibri"/>
              <a:cs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99960" y="1325499"/>
            <a:ext cx="6858000" cy="5143500"/>
          </a:xfrm>
          <a:prstGeom prst="rect">
            <a:avLst/>
          </a:prstGeom>
          <a:blipFill>
            <a:blip r:embed="rId3" cstate="print"/>
            <a:stretch>
              <a:fillRect/>
            </a:stretch>
          </a:blipFill>
        </p:spPr>
        <p:txBody>
          <a:bodyPr wrap="square" lIns="0" tIns="0" rIns="0" bIns="0" rtlCol="0"/>
          <a:lstStyle/>
          <a:p>
            <a:endParaRPr sz="1350">
              <a:solidFill>
                <a:prstClr val="black"/>
              </a:solidFill>
            </a:endParaRPr>
          </a:p>
        </p:txBody>
      </p:sp>
      <p:sp>
        <p:nvSpPr>
          <p:cNvPr id="13" name="object 13"/>
          <p:cNvSpPr txBox="1"/>
          <p:nvPr/>
        </p:nvSpPr>
        <p:spPr>
          <a:xfrm>
            <a:off x="1199960" y="2938094"/>
            <a:ext cx="6857999" cy="1671611"/>
          </a:xfrm>
          <a:prstGeom prst="rect">
            <a:avLst/>
          </a:prstGeom>
        </p:spPr>
        <p:txBody>
          <a:bodyPr vert="horz" wrap="square" lIns="0" tIns="9525" rIns="0" bIns="0" rtlCol="0" anchor="t">
            <a:spAutoFit/>
          </a:bodyPr>
          <a:lstStyle/>
          <a:p>
            <a:pPr marL="9525" algn="ctr">
              <a:spcBef>
                <a:spcPts val="75"/>
              </a:spcBef>
            </a:pPr>
            <a:r>
              <a:rPr lang="en-US" sz="5400" b="1" spc="-15" dirty="0">
                <a:solidFill>
                  <a:srgbClr val="FFFFFF"/>
                </a:solidFill>
                <a:effectLst>
                  <a:outerShdw blurRad="38100" dist="38100" dir="2700000" algn="tl">
                    <a:srgbClr val="000000">
                      <a:alpha val="43137"/>
                    </a:srgbClr>
                  </a:outerShdw>
                </a:effectLst>
                <a:cs typeface="Calibri"/>
              </a:rPr>
              <a:t>Graduation</a:t>
            </a:r>
          </a:p>
          <a:p>
            <a:pPr marL="9525" algn="ctr">
              <a:spcBef>
                <a:spcPts val="75"/>
              </a:spcBef>
            </a:pPr>
            <a:r>
              <a:rPr sz="5400" b="1" spc="-4" dirty="0">
                <a:solidFill>
                  <a:srgbClr val="FFFFFF"/>
                </a:solidFill>
                <a:effectLst>
                  <a:outerShdw blurRad="38100" dist="38100" dir="2700000" algn="tl">
                    <a:srgbClr val="000000">
                      <a:alpha val="43137"/>
                    </a:srgbClr>
                  </a:outerShdw>
                </a:effectLst>
                <a:cs typeface="Calibri"/>
              </a:rPr>
              <a:t>June</a:t>
            </a:r>
            <a:r>
              <a:rPr lang="en-US" sz="5400" b="1" spc="-4" dirty="0">
                <a:solidFill>
                  <a:srgbClr val="FFFFFF"/>
                </a:solidFill>
                <a:effectLst>
                  <a:outerShdw blurRad="38100" dist="38100" dir="2700000" algn="tl">
                    <a:srgbClr val="000000">
                      <a:alpha val="43137"/>
                    </a:srgbClr>
                  </a:outerShdw>
                </a:effectLst>
                <a:cs typeface="Calibri"/>
              </a:rPr>
              <a:t> 8, 2023</a:t>
            </a:r>
            <a:endParaRPr sz="5400" b="1" dirty="0">
              <a:solidFill>
                <a:prstClr val="black"/>
              </a:solidFill>
              <a:effectLst>
                <a:outerShdw blurRad="38100" dist="38100" dir="2700000" algn="tl">
                  <a:srgbClr val="000000">
                    <a:alpha val="43137"/>
                  </a:srgbClr>
                </a:outerShdw>
              </a:effectLst>
              <a:cs typeface="Calibri"/>
            </a:endParaRPr>
          </a:p>
        </p:txBody>
      </p:sp>
      <p:sp>
        <p:nvSpPr>
          <p:cNvPr id="14" name="object 14"/>
          <p:cNvSpPr txBox="1"/>
          <p:nvPr/>
        </p:nvSpPr>
        <p:spPr>
          <a:xfrm>
            <a:off x="7635240" y="5617273"/>
            <a:ext cx="134779" cy="148117"/>
          </a:xfrm>
          <a:prstGeom prst="rect">
            <a:avLst/>
          </a:prstGeom>
        </p:spPr>
        <p:txBody>
          <a:bodyPr vert="horz" wrap="square" lIns="0" tIns="9525" rIns="0" bIns="0" rtlCol="0">
            <a:spAutoFit/>
          </a:bodyPr>
          <a:lstStyle/>
          <a:p>
            <a:pPr marL="9525">
              <a:spcBef>
                <a:spcPts val="75"/>
              </a:spcBef>
            </a:pPr>
            <a:r>
              <a:rPr sz="900" b="1" i="1" spc="-4">
                <a:solidFill>
                  <a:srgbClr val="6079D2"/>
                </a:solidFill>
                <a:cs typeface="Calibri"/>
              </a:rPr>
              <a:t>40</a:t>
            </a:r>
            <a:endParaRPr sz="900">
              <a:solidFill>
                <a:prstClr val="black"/>
              </a:solidFill>
              <a:cs typeface="Calibri"/>
            </a:endParaRPr>
          </a:p>
        </p:txBody>
      </p:sp>
      <p:sp>
        <p:nvSpPr>
          <p:cNvPr id="15" name="object 8"/>
          <p:cNvSpPr txBox="1">
            <a:spLocks/>
          </p:cNvSpPr>
          <p:nvPr/>
        </p:nvSpPr>
        <p:spPr>
          <a:xfrm>
            <a:off x="0" y="228600"/>
            <a:ext cx="9144000" cy="563616"/>
          </a:xfrm>
          <a:prstGeom prst="rect">
            <a:avLst/>
          </a:prstGeom>
        </p:spPr>
        <p:txBody>
          <a:bodyPr vert="horz" wrap="square" lIns="0" tIns="9525" rIns="0" bIns="0" rtlCol="0">
            <a:spAutoFit/>
          </a:bodyPr>
          <a:lstStyle>
            <a:lvl1pPr>
              <a:defRPr sz="3600" b="0" i="0">
                <a:solidFill>
                  <a:schemeClr val="bg1"/>
                </a:solidFill>
                <a:latin typeface="Calibri"/>
                <a:ea typeface="+mj-ea"/>
                <a:cs typeface="Calibri"/>
              </a:defRPr>
            </a:lvl1pPr>
          </a:lstStyle>
          <a:p>
            <a:pPr marL="9525" algn="ctr">
              <a:spcBef>
                <a:spcPts val="75"/>
              </a:spcBef>
            </a:pPr>
            <a:r>
              <a:rPr lang="en-US" kern="0" spc="-19" dirty="0"/>
              <a:t>The Road to Graduation</a:t>
            </a:r>
            <a:endParaRPr lang="en-US" kern="0" spc="-4" dirty="0"/>
          </a:p>
        </p:txBody>
      </p:sp>
    </p:spTree>
    <p:extLst>
      <p:ext uri="{BB962C8B-B14F-4D97-AF65-F5344CB8AC3E}">
        <p14:creationId xmlns:p14="http://schemas.microsoft.com/office/powerpoint/2010/main" val="25077603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AE292-741D-494E-A5B3-D69C0262B91A}"/>
              </a:ext>
            </a:extLst>
          </p:cNvPr>
          <p:cNvSpPr>
            <a:spLocks noGrp="1"/>
          </p:cNvSpPr>
          <p:nvPr>
            <p:ph type="title"/>
          </p:nvPr>
        </p:nvSpPr>
        <p:spPr>
          <a:xfrm>
            <a:off x="2514600" y="236937"/>
            <a:ext cx="4333461" cy="923330"/>
          </a:xfrm>
        </p:spPr>
        <p:txBody>
          <a:bodyPr/>
          <a:lstStyle/>
          <a:p>
            <a:r>
              <a:rPr lang="en-US" dirty="0"/>
              <a:t>Questions &amp; Final Thoughts</a:t>
            </a:r>
          </a:p>
        </p:txBody>
      </p:sp>
      <p:sp>
        <p:nvSpPr>
          <p:cNvPr id="4" name="bk object 20">
            <a:extLst>
              <a:ext uri="{FF2B5EF4-FFF2-40B4-BE49-F238E27FC236}">
                <a16:creationId xmlns:a16="http://schemas.microsoft.com/office/drawing/2014/main" id="{BE2FF2BB-06A5-4613-835B-00028E56F73F}"/>
              </a:ext>
            </a:extLst>
          </p:cNvPr>
          <p:cNvSpPr/>
          <p:nvPr/>
        </p:nvSpPr>
        <p:spPr>
          <a:xfrm>
            <a:off x="8510778" y="611123"/>
            <a:ext cx="557022" cy="741426"/>
          </a:xfrm>
          <a:prstGeom prst="rect">
            <a:avLst/>
          </a:prstGeom>
          <a:blipFill>
            <a:blip r:embed="rId3" cstate="print"/>
            <a:stretch>
              <a:fillRect/>
            </a:stretch>
          </a:blipFill>
        </p:spPr>
        <p:txBody>
          <a:bodyPr wrap="square" lIns="0" tIns="0" rIns="0" bIns="0" rtlCol="0"/>
          <a:lstStyle/>
          <a:p>
            <a:endParaRPr/>
          </a:p>
        </p:txBody>
      </p:sp>
      <p:sp>
        <p:nvSpPr>
          <p:cNvPr id="5" name="bk object 22">
            <a:extLst>
              <a:ext uri="{FF2B5EF4-FFF2-40B4-BE49-F238E27FC236}">
                <a16:creationId xmlns:a16="http://schemas.microsoft.com/office/drawing/2014/main" id="{83D97668-852C-439F-BC54-AF44F83C5CD3}"/>
              </a:ext>
            </a:extLst>
          </p:cNvPr>
          <p:cNvSpPr/>
          <p:nvPr/>
        </p:nvSpPr>
        <p:spPr>
          <a:xfrm>
            <a:off x="101346" y="611123"/>
            <a:ext cx="647700" cy="706374"/>
          </a:xfrm>
          <a:prstGeom prst="rect">
            <a:avLst/>
          </a:prstGeom>
          <a:blipFill>
            <a:blip r:embed="rId4" cstate="print"/>
            <a:stretch>
              <a:fillRect/>
            </a:stretch>
          </a:blipFill>
        </p:spPr>
        <p:txBody>
          <a:bodyPr wrap="square" lIns="0" tIns="0" rIns="0" bIns="0" rtlCol="0"/>
          <a:lstStyle/>
          <a:p>
            <a:endParaRPr/>
          </a:p>
        </p:txBody>
      </p:sp>
      <p:sp>
        <p:nvSpPr>
          <p:cNvPr id="6" name="object 4">
            <a:extLst>
              <a:ext uri="{FF2B5EF4-FFF2-40B4-BE49-F238E27FC236}">
                <a16:creationId xmlns:a16="http://schemas.microsoft.com/office/drawing/2014/main" id="{97E912A4-0DEF-47C8-BB8C-66521CFD55A2}"/>
              </a:ext>
            </a:extLst>
          </p:cNvPr>
          <p:cNvSpPr/>
          <p:nvPr/>
        </p:nvSpPr>
        <p:spPr>
          <a:xfrm>
            <a:off x="0" y="1366981"/>
            <a:ext cx="9144000" cy="5491015"/>
          </a:xfrm>
          <a:prstGeom prst="rect">
            <a:avLst/>
          </a:prstGeom>
          <a:blipFill>
            <a:blip r:embed="rId5" cstate="print"/>
            <a:stretch>
              <a:fillRect t="-4454"/>
            </a:stretch>
          </a:blipFill>
        </p:spPr>
        <p:txBody>
          <a:bodyPr wrap="square" lIns="0" tIns="0" rIns="0" bIns="0" rtlCol="0"/>
          <a:lstStyle/>
          <a:p>
            <a:endParaRPr/>
          </a:p>
        </p:txBody>
      </p:sp>
    </p:spTree>
    <p:extLst>
      <p:ext uri="{BB962C8B-B14F-4D97-AF65-F5344CB8AC3E}">
        <p14:creationId xmlns:p14="http://schemas.microsoft.com/office/powerpoint/2010/main" val="325762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80" y="970788"/>
            <a:ext cx="9144000" cy="127635"/>
          </a:xfrm>
          <a:custGeom>
            <a:avLst/>
            <a:gdLst/>
            <a:ahLst/>
            <a:cxnLst/>
            <a:rect l="l" t="t" r="r" b="b"/>
            <a:pathLst>
              <a:path w="9144000" h="127634">
                <a:moveTo>
                  <a:pt x="0" y="127253"/>
                </a:moveTo>
                <a:lnTo>
                  <a:pt x="9144000" y="127253"/>
                </a:lnTo>
                <a:lnTo>
                  <a:pt x="9144000" y="0"/>
                </a:lnTo>
                <a:lnTo>
                  <a:pt x="0" y="0"/>
                </a:lnTo>
                <a:lnTo>
                  <a:pt x="0" y="127253"/>
                </a:lnTo>
                <a:close/>
              </a:path>
            </a:pathLst>
          </a:custGeom>
          <a:solidFill>
            <a:srgbClr val="A9282F"/>
          </a:solidFill>
        </p:spPr>
        <p:txBody>
          <a:bodyPr wrap="square" lIns="0" tIns="0" rIns="0" bIns="0" rtlCol="0"/>
          <a:lstStyle/>
          <a:p>
            <a:endParaRPr/>
          </a:p>
        </p:txBody>
      </p:sp>
      <p:sp>
        <p:nvSpPr>
          <p:cNvPr id="3" name="object 3"/>
          <p:cNvSpPr/>
          <p:nvPr/>
        </p:nvSpPr>
        <p:spPr>
          <a:xfrm>
            <a:off x="8485631" y="585977"/>
            <a:ext cx="658368" cy="845058"/>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8510778" y="611123"/>
            <a:ext cx="557022" cy="741426"/>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76200" y="585977"/>
            <a:ext cx="751332" cy="810006"/>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101346" y="611123"/>
            <a:ext cx="647700" cy="706374"/>
          </a:xfrm>
          <a:prstGeom prst="rect">
            <a:avLst/>
          </a:prstGeom>
          <a:blipFill>
            <a:blip r:embed="rId6" cstate="print"/>
            <a:stretch>
              <a:fillRect/>
            </a:stretch>
          </a:blipFill>
        </p:spPr>
        <p:txBody>
          <a:bodyPr wrap="square" lIns="0" tIns="0" rIns="0" bIns="0" rtlCol="0"/>
          <a:lstStyle/>
          <a:p>
            <a:endParaRPr/>
          </a:p>
        </p:txBody>
      </p:sp>
      <p:sp>
        <p:nvSpPr>
          <p:cNvPr id="8" name="object 8"/>
          <p:cNvSpPr txBox="1">
            <a:spLocks noGrp="1"/>
          </p:cNvSpPr>
          <p:nvPr>
            <p:ph type="title"/>
          </p:nvPr>
        </p:nvSpPr>
        <p:spPr>
          <a:xfrm>
            <a:off x="0" y="228600"/>
            <a:ext cx="9144000" cy="566822"/>
          </a:xfrm>
          <a:prstGeom prst="rect">
            <a:avLst/>
          </a:prstGeom>
        </p:spPr>
        <p:txBody>
          <a:bodyPr vert="horz" wrap="square" lIns="0" tIns="12700" rIns="0" bIns="0" rtlCol="0">
            <a:spAutoFit/>
          </a:bodyPr>
          <a:lstStyle/>
          <a:p>
            <a:pPr marL="12700" algn="ctr">
              <a:lnSpc>
                <a:spcPct val="100000"/>
              </a:lnSpc>
              <a:spcBef>
                <a:spcPts val="100"/>
              </a:spcBef>
            </a:pPr>
            <a:r>
              <a:rPr sz="3600" dirty="0">
                <a:effectLst>
                  <a:outerShdw blurRad="38100" dist="38100" dir="2700000" algn="tl">
                    <a:srgbClr val="000000">
                      <a:alpha val="43137"/>
                    </a:srgbClr>
                  </a:outerShdw>
                </a:effectLst>
              </a:rPr>
              <a:t>17</a:t>
            </a:r>
            <a:r>
              <a:rPr lang="en-US" sz="3600" dirty="0">
                <a:effectLst>
                  <a:outerShdw blurRad="38100" dist="38100" dir="2700000" algn="tl">
                    <a:srgbClr val="000000">
                      <a:alpha val="43137"/>
                    </a:srgbClr>
                  </a:outerShdw>
                </a:effectLst>
              </a:rPr>
              <a:t>9</a:t>
            </a:r>
            <a:r>
              <a:rPr sz="3600" dirty="0">
                <a:effectLst>
                  <a:outerShdw blurRad="38100" dist="38100" dir="2700000" algn="tl">
                    <a:srgbClr val="000000">
                      <a:alpha val="43137"/>
                    </a:srgbClr>
                  </a:outerShdw>
                </a:effectLst>
              </a:rPr>
              <a:t>7 </a:t>
            </a:r>
            <a:r>
              <a:rPr sz="3600" spc="-10" dirty="0">
                <a:effectLst>
                  <a:outerShdw blurRad="38100" dist="38100" dir="2700000" algn="tl">
                    <a:srgbClr val="000000">
                      <a:alpha val="43137"/>
                    </a:srgbClr>
                  </a:outerShdw>
                </a:effectLst>
              </a:rPr>
              <a:t>Proposed</a:t>
            </a:r>
            <a:r>
              <a:rPr sz="3600" spc="-125" dirty="0">
                <a:effectLst>
                  <a:outerShdw blurRad="38100" dist="38100" dir="2700000" algn="tl">
                    <a:srgbClr val="000000">
                      <a:alpha val="43137"/>
                    </a:srgbClr>
                  </a:outerShdw>
                </a:effectLst>
              </a:rPr>
              <a:t> </a:t>
            </a:r>
            <a:r>
              <a:rPr sz="3600" dirty="0">
                <a:effectLst>
                  <a:outerShdw blurRad="38100" dist="38100" dir="2700000" algn="tl">
                    <a:srgbClr val="000000">
                      <a:alpha val="43137"/>
                    </a:srgbClr>
                  </a:outerShdw>
                </a:effectLst>
              </a:rPr>
              <a:t>NDU</a:t>
            </a:r>
          </a:p>
        </p:txBody>
      </p:sp>
      <p:sp>
        <p:nvSpPr>
          <p:cNvPr id="9" name="object 9"/>
          <p:cNvSpPr txBox="1"/>
          <p:nvPr/>
        </p:nvSpPr>
        <p:spPr>
          <a:xfrm>
            <a:off x="1676400" y="1689100"/>
            <a:ext cx="6629400" cy="3721532"/>
          </a:xfrm>
          <a:prstGeom prst="rect">
            <a:avLst/>
          </a:prstGeom>
        </p:spPr>
        <p:txBody>
          <a:bodyPr vert="horz" wrap="square" lIns="0" tIns="88900" rIns="0" bIns="0" rtlCol="0">
            <a:spAutoFit/>
          </a:bodyPr>
          <a:lstStyle/>
          <a:p>
            <a:pPr marL="12700">
              <a:lnSpc>
                <a:spcPct val="100000"/>
              </a:lnSpc>
              <a:spcBef>
                <a:spcPts val="700"/>
              </a:spcBef>
            </a:pPr>
            <a:r>
              <a:rPr sz="2800" spc="-5" dirty="0">
                <a:latin typeface="Calibri"/>
                <a:cs typeface="Calibri"/>
              </a:rPr>
              <a:t>Curriculum:</a:t>
            </a:r>
            <a:endParaRPr sz="2800" dirty="0">
              <a:latin typeface="Calibri"/>
              <a:cs typeface="Calibri"/>
            </a:endParaRPr>
          </a:p>
          <a:p>
            <a:pPr marL="812800" indent="-342900">
              <a:lnSpc>
                <a:spcPct val="100000"/>
              </a:lnSpc>
              <a:spcBef>
                <a:spcPts val="600"/>
              </a:spcBef>
              <a:buClr>
                <a:srgbClr val="BD0104"/>
              </a:buClr>
              <a:buFont typeface="Arial"/>
              <a:buChar char="•"/>
              <a:tabLst>
                <a:tab pos="812165" algn="l"/>
                <a:tab pos="812800" algn="l"/>
              </a:tabLst>
            </a:pPr>
            <a:r>
              <a:rPr sz="2800" spc="-15" dirty="0">
                <a:latin typeface="Calibri"/>
                <a:cs typeface="Calibri"/>
              </a:rPr>
              <a:t>Political</a:t>
            </a:r>
            <a:r>
              <a:rPr sz="2800" spc="-30" dirty="0">
                <a:latin typeface="Calibri"/>
                <a:cs typeface="Calibri"/>
              </a:rPr>
              <a:t> </a:t>
            </a:r>
            <a:r>
              <a:rPr sz="2800" spc="-5" dirty="0">
                <a:latin typeface="Calibri"/>
                <a:cs typeface="Calibri"/>
              </a:rPr>
              <a:t>Science</a:t>
            </a:r>
            <a:endParaRPr sz="2800" dirty="0">
              <a:latin typeface="Calibri"/>
              <a:cs typeface="Calibri"/>
            </a:endParaRPr>
          </a:p>
          <a:p>
            <a:pPr marL="812800" indent="-342900">
              <a:lnSpc>
                <a:spcPct val="100000"/>
              </a:lnSpc>
              <a:spcBef>
                <a:spcPts val="600"/>
              </a:spcBef>
              <a:buClr>
                <a:srgbClr val="BD0104"/>
              </a:buClr>
              <a:buFont typeface="Arial"/>
              <a:buChar char="•"/>
              <a:tabLst>
                <a:tab pos="812165" algn="l"/>
                <a:tab pos="812800" algn="l"/>
              </a:tabLst>
            </a:pPr>
            <a:r>
              <a:rPr sz="2800" spc="-10" dirty="0">
                <a:latin typeface="Calibri"/>
                <a:cs typeface="Calibri"/>
              </a:rPr>
              <a:t>History</a:t>
            </a:r>
            <a:endParaRPr sz="2800" dirty="0">
              <a:latin typeface="Calibri"/>
              <a:cs typeface="Calibri"/>
            </a:endParaRPr>
          </a:p>
          <a:p>
            <a:pPr marL="812800" indent="-342900">
              <a:lnSpc>
                <a:spcPct val="100000"/>
              </a:lnSpc>
              <a:spcBef>
                <a:spcPts val="600"/>
              </a:spcBef>
              <a:buClr>
                <a:srgbClr val="BD0104"/>
              </a:buClr>
              <a:buFont typeface="Arial"/>
              <a:buChar char="•"/>
              <a:tabLst>
                <a:tab pos="812165" algn="l"/>
                <a:tab pos="812800" algn="l"/>
              </a:tabLst>
            </a:pPr>
            <a:r>
              <a:rPr sz="2800" spc="-10" dirty="0">
                <a:latin typeface="Calibri"/>
                <a:cs typeface="Calibri"/>
              </a:rPr>
              <a:t>International</a:t>
            </a:r>
            <a:r>
              <a:rPr sz="2800" spc="-55" dirty="0">
                <a:latin typeface="Calibri"/>
                <a:cs typeface="Calibri"/>
              </a:rPr>
              <a:t> </a:t>
            </a:r>
            <a:r>
              <a:rPr sz="2800" spc="-10" dirty="0">
                <a:latin typeface="Calibri"/>
                <a:cs typeface="Calibri"/>
              </a:rPr>
              <a:t>Law</a:t>
            </a:r>
            <a:endParaRPr sz="2800" dirty="0">
              <a:latin typeface="Calibri"/>
              <a:cs typeface="Calibri"/>
            </a:endParaRPr>
          </a:p>
          <a:p>
            <a:pPr marL="812800" indent="-342900">
              <a:lnSpc>
                <a:spcPct val="100000"/>
              </a:lnSpc>
              <a:spcBef>
                <a:spcPts val="600"/>
              </a:spcBef>
              <a:buClr>
                <a:srgbClr val="BD0104"/>
              </a:buClr>
              <a:buFont typeface="Arial"/>
              <a:buChar char="•"/>
              <a:tabLst>
                <a:tab pos="812165" algn="l"/>
                <a:tab pos="812800" algn="l"/>
              </a:tabLst>
            </a:pPr>
            <a:r>
              <a:rPr sz="2800" spc="-15" dirty="0">
                <a:latin typeface="Calibri"/>
                <a:cs typeface="Calibri"/>
              </a:rPr>
              <a:t>Economics</a:t>
            </a:r>
            <a:endParaRPr sz="2800" dirty="0">
              <a:latin typeface="Calibri"/>
              <a:cs typeface="Calibri"/>
            </a:endParaRPr>
          </a:p>
          <a:p>
            <a:pPr marL="812800" indent="-342900">
              <a:lnSpc>
                <a:spcPct val="100000"/>
              </a:lnSpc>
              <a:spcBef>
                <a:spcPts val="600"/>
              </a:spcBef>
              <a:buClr>
                <a:srgbClr val="BD0104"/>
              </a:buClr>
              <a:buFont typeface="Arial"/>
              <a:buChar char="•"/>
              <a:tabLst>
                <a:tab pos="812165" algn="l"/>
                <a:tab pos="812800" algn="l"/>
              </a:tabLst>
            </a:pPr>
            <a:r>
              <a:rPr sz="2800" spc="-5" dirty="0">
                <a:latin typeface="Calibri"/>
                <a:cs typeface="Calibri"/>
              </a:rPr>
              <a:t>Military</a:t>
            </a:r>
            <a:r>
              <a:rPr sz="2800" spc="-35" dirty="0">
                <a:latin typeface="Calibri"/>
                <a:cs typeface="Calibri"/>
              </a:rPr>
              <a:t> </a:t>
            </a:r>
            <a:r>
              <a:rPr sz="2800" spc="-15" dirty="0">
                <a:latin typeface="Calibri"/>
                <a:cs typeface="Calibri"/>
              </a:rPr>
              <a:t>Strategy</a:t>
            </a:r>
            <a:endParaRPr sz="2800" dirty="0">
              <a:latin typeface="Calibri"/>
              <a:cs typeface="Calibri"/>
            </a:endParaRPr>
          </a:p>
          <a:p>
            <a:pPr marL="12700">
              <a:lnSpc>
                <a:spcPct val="100000"/>
              </a:lnSpc>
              <a:spcBef>
                <a:spcPts val="1800"/>
              </a:spcBef>
            </a:pPr>
            <a:r>
              <a:rPr sz="2800" spc="-10" dirty="0">
                <a:latin typeface="Calibri"/>
                <a:cs typeface="Calibri"/>
              </a:rPr>
              <a:t>Students </a:t>
            </a:r>
            <a:r>
              <a:rPr sz="2800" dirty="0">
                <a:latin typeface="Calibri"/>
                <a:cs typeface="Calibri"/>
              </a:rPr>
              <a:t>–</a:t>
            </a:r>
            <a:r>
              <a:rPr sz="2800" spc="-15" dirty="0">
                <a:latin typeface="Calibri"/>
                <a:cs typeface="Calibri"/>
              </a:rPr>
              <a:t> Interagency</a:t>
            </a:r>
            <a:endParaRPr sz="2800" dirty="0">
              <a:latin typeface="Calibri"/>
              <a:cs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0" y="228600"/>
            <a:ext cx="9144000" cy="566822"/>
          </a:xfrm>
          <a:prstGeom prst="rect">
            <a:avLst/>
          </a:prstGeom>
        </p:spPr>
        <p:txBody>
          <a:bodyPr vert="horz" wrap="square" lIns="0" tIns="12700" rIns="0" bIns="0" rtlCol="0">
            <a:spAutoFit/>
          </a:bodyPr>
          <a:lstStyle/>
          <a:p>
            <a:pPr marL="12700" algn="ctr">
              <a:lnSpc>
                <a:spcPct val="100000"/>
              </a:lnSpc>
              <a:spcBef>
                <a:spcPts val="100"/>
              </a:spcBef>
            </a:pPr>
            <a:r>
              <a:rPr sz="3600" spc="-10" dirty="0">
                <a:effectLst>
                  <a:outerShdw blurRad="38100" dist="38100" dir="2700000" algn="tl">
                    <a:srgbClr val="000000">
                      <a:alpha val="43137"/>
                    </a:srgbClr>
                  </a:outerShdw>
                </a:effectLst>
              </a:rPr>
              <a:t>Joint</a:t>
            </a:r>
            <a:r>
              <a:rPr sz="3600" spc="-100" dirty="0">
                <a:effectLst>
                  <a:outerShdw blurRad="38100" dist="38100" dir="2700000" algn="tl">
                    <a:srgbClr val="000000">
                      <a:alpha val="43137"/>
                    </a:srgbClr>
                  </a:outerShdw>
                </a:effectLst>
              </a:rPr>
              <a:t> </a:t>
            </a:r>
            <a:r>
              <a:rPr sz="3600" spc="-15" dirty="0">
                <a:effectLst>
                  <a:outerShdw blurRad="38100" dist="38100" dir="2700000" algn="tl">
                    <a:srgbClr val="000000">
                      <a:alpha val="43137"/>
                    </a:srgbClr>
                  </a:outerShdw>
                </a:effectLst>
              </a:rPr>
              <a:t>Education</a:t>
            </a:r>
            <a:endParaRPr sz="3600" dirty="0">
              <a:effectLst>
                <a:outerShdw blurRad="38100" dist="38100" dir="2700000" algn="tl">
                  <a:srgbClr val="000000">
                    <a:alpha val="43137"/>
                  </a:srgbClr>
                </a:outerShdw>
              </a:effectLst>
            </a:endParaRPr>
          </a:p>
        </p:txBody>
      </p:sp>
      <p:sp>
        <p:nvSpPr>
          <p:cNvPr id="5" name="object 5"/>
          <p:cNvSpPr/>
          <p:nvPr/>
        </p:nvSpPr>
        <p:spPr>
          <a:xfrm>
            <a:off x="550926" y="1965960"/>
            <a:ext cx="8075676" cy="3578352"/>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544448" y="1959482"/>
            <a:ext cx="8088630" cy="3591560"/>
          </a:xfrm>
          <a:custGeom>
            <a:avLst/>
            <a:gdLst/>
            <a:ahLst/>
            <a:cxnLst/>
            <a:rect l="l" t="t" r="r" b="b"/>
            <a:pathLst>
              <a:path w="8088630" h="3591560">
                <a:moveTo>
                  <a:pt x="0" y="3591305"/>
                </a:moveTo>
                <a:lnTo>
                  <a:pt x="8088630" y="3591305"/>
                </a:lnTo>
                <a:lnTo>
                  <a:pt x="8088630" y="0"/>
                </a:lnTo>
                <a:lnTo>
                  <a:pt x="0" y="0"/>
                </a:lnTo>
                <a:lnTo>
                  <a:pt x="0" y="3591305"/>
                </a:lnTo>
                <a:close/>
              </a:path>
            </a:pathLst>
          </a:custGeom>
          <a:ln w="12954">
            <a:solidFill>
              <a:srgbClr val="000000"/>
            </a:solidFill>
          </a:ln>
        </p:spPr>
        <p:txBody>
          <a:bodyPr wrap="square" lIns="0" tIns="0" rIns="0" bIns="0" rtlCol="0"/>
          <a:lstStyle/>
          <a:p>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80" y="970788"/>
            <a:ext cx="9144000" cy="127635"/>
          </a:xfrm>
          <a:custGeom>
            <a:avLst/>
            <a:gdLst/>
            <a:ahLst/>
            <a:cxnLst/>
            <a:rect l="l" t="t" r="r" b="b"/>
            <a:pathLst>
              <a:path w="9144000" h="127634">
                <a:moveTo>
                  <a:pt x="0" y="127253"/>
                </a:moveTo>
                <a:lnTo>
                  <a:pt x="9144000" y="127253"/>
                </a:lnTo>
                <a:lnTo>
                  <a:pt x="9144000" y="0"/>
                </a:lnTo>
                <a:lnTo>
                  <a:pt x="0" y="0"/>
                </a:lnTo>
                <a:lnTo>
                  <a:pt x="0" y="127253"/>
                </a:lnTo>
                <a:close/>
              </a:path>
            </a:pathLst>
          </a:custGeom>
          <a:solidFill>
            <a:srgbClr val="A9282F"/>
          </a:solidFill>
        </p:spPr>
        <p:txBody>
          <a:bodyPr wrap="square" lIns="0" tIns="0" rIns="0" bIns="0" rtlCol="0"/>
          <a:lstStyle/>
          <a:p>
            <a:endParaRPr/>
          </a:p>
        </p:txBody>
      </p:sp>
      <p:sp>
        <p:nvSpPr>
          <p:cNvPr id="3" name="object 3"/>
          <p:cNvSpPr/>
          <p:nvPr/>
        </p:nvSpPr>
        <p:spPr>
          <a:xfrm>
            <a:off x="8485631" y="585977"/>
            <a:ext cx="658368" cy="845058"/>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8510778" y="611123"/>
            <a:ext cx="557022" cy="741426"/>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76200" y="585977"/>
            <a:ext cx="751332" cy="810006"/>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101346" y="611123"/>
            <a:ext cx="647700" cy="706374"/>
          </a:xfrm>
          <a:prstGeom prst="rect">
            <a:avLst/>
          </a:prstGeom>
          <a:blipFill>
            <a:blip r:embed="rId6" cstate="print"/>
            <a:stretch>
              <a:fillRect/>
            </a:stretch>
          </a:blipFill>
        </p:spPr>
        <p:txBody>
          <a:bodyPr wrap="square" lIns="0" tIns="0" rIns="0" bIns="0" rtlCol="0"/>
          <a:lstStyle/>
          <a:p>
            <a:endParaRPr/>
          </a:p>
        </p:txBody>
      </p:sp>
      <p:sp>
        <p:nvSpPr>
          <p:cNvPr id="7" name="object 7"/>
          <p:cNvSpPr txBox="1"/>
          <p:nvPr/>
        </p:nvSpPr>
        <p:spPr>
          <a:xfrm>
            <a:off x="2413000" y="5791199"/>
            <a:ext cx="4318000" cy="391160"/>
          </a:xfrm>
          <a:prstGeom prst="rect">
            <a:avLst/>
          </a:prstGeom>
        </p:spPr>
        <p:txBody>
          <a:bodyPr vert="horz" wrap="square" lIns="0" tIns="12700" rIns="0" bIns="0" rtlCol="0">
            <a:spAutoFit/>
          </a:bodyPr>
          <a:lstStyle/>
          <a:p>
            <a:pPr marL="12700" algn="ctr">
              <a:lnSpc>
                <a:spcPct val="100000"/>
              </a:lnSpc>
              <a:spcBef>
                <a:spcPts val="100"/>
              </a:spcBef>
            </a:pPr>
            <a:r>
              <a:rPr sz="2400" spc="-35" dirty="0">
                <a:solidFill>
                  <a:srgbClr val="404040"/>
                </a:solidFill>
                <a:latin typeface="Calibri"/>
                <a:cs typeface="Calibri"/>
              </a:rPr>
              <a:t>Temporary </a:t>
            </a:r>
            <a:r>
              <a:rPr sz="2400" spc="-5" dirty="0">
                <a:solidFill>
                  <a:srgbClr val="404040"/>
                </a:solidFill>
                <a:latin typeface="Calibri"/>
                <a:cs typeface="Calibri"/>
              </a:rPr>
              <a:t>Building </a:t>
            </a:r>
            <a:r>
              <a:rPr sz="2400" dirty="0">
                <a:solidFill>
                  <a:srgbClr val="404040"/>
                </a:solidFill>
                <a:latin typeface="Calibri"/>
                <a:cs typeface="Calibri"/>
              </a:rPr>
              <a:t>5, 1946 -</a:t>
            </a:r>
            <a:r>
              <a:rPr sz="2400" spc="-45" dirty="0">
                <a:solidFill>
                  <a:srgbClr val="404040"/>
                </a:solidFill>
                <a:latin typeface="Calibri"/>
                <a:cs typeface="Calibri"/>
              </a:rPr>
              <a:t> </a:t>
            </a:r>
            <a:r>
              <a:rPr sz="2400" dirty="0">
                <a:solidFill>
                  <a:srgbClr val="404040"/>
                </a:solidFill>
                <a:latin typeface="Calibri"/>
                <a:cs typeface="Calibri"/>
              </a:rPr>
              <a:t>1960</a:t>
            </a:r>
            <a:endParaRPr sz="2400" dirty="0">
              <a:latin typeface="Calibri"/>
              <a:cs typeface="Calibri"/>
            </a:endParaRPr>
          </a:p>
        </p:txBody>
      </p:sp>
      <p:sp>
        <p:nvSpPr>
          <p:cNvPr id="10" name="object 10"/>
          <p:cNvSpPr txBox="1">
            <a:spLocks noGrp="1"/>
          </p:cNvSpPr>
          <p:nvPr>
            <p:ph type="title"/>
          </p:nvPr>
        </p:nvSpPr>
        <p:spPr>
          <a:xfrm>
            <a:off x="0" y="228600"/>
            <a:ext cx="9144000" cy="574040"/>
          </a:xfrm>
          <a:prstGeom prst="rect">
            <a:avLst/>
          </a:prstGeom>
        </p:spPr>
        <p:txBody>
          <a:bodyPr vert="horz" wrap="square" lIns="0" tIns="12700" rIns="0" bIns="0" rtlCol="0">
            <a:spAutoFit/>
          </a:bodyPr>
          <a:lstStyle/>
          <a:p>
            <a:pPr marL="12700" algn="ctr">
              <a:lnSpc>
                <a:spcPct val="100000"/>
              </a:lnSpc>
              <a:spcBef>
                <a:spcPts val="100"/>
              </a:spcBef>
            </a:pPr>
            <a:r>
              <a:rPr sz="3600" spc="-5" dirty="0">
                <a:effectLst>
                  <a:outerShdw blurRad="38100" dist="38100" dir="2700000" algn="tl">
                    <a:srgbClr val="000000">
                      <a:alpha val="43137"/>
                    </a:srgbClr>
                  </a:outerShdw>
                </a:effectLst>
              </a:rPr>
              <a:t>Industrial </a:t>
            </a:r>
            <a:r>
              <a:rPr sz="3600" spc="-10" dirty="0">
                <a:effectLst>
                  <a:outerShdw blurRad="38100" dist="38100" dir="2700000" algn="tl">
                    <a:srgbClr val="000000">
                      <a:alpha val="43137"/>
                    </a:srgbClr>
                  </a:outerShdw>
                </a:effectLst>
              </a:rPr>
              <a:t>College </a:t>
            </a:r>
            <a:r>
              <a:rPr sz="3600" spc="-5" dirty="0">
                <a:effectLst>
                  <a:outerShdw blurRad="38100" dist="38100" dir="2700000" algn="tl">
                    <a:srgbClr val="000000">
                      <a:alpha val="43137"/>
                    </a:srgbClr>
                  </a:outerShdw>
                </a:effectLst>
              </a:rPr>
              <a:t>of </a:t>
            </a:r>
            <a:r>
              <a:rPr sz="3600" dirty="0">
                <a:effectLst>
                  <a:outerShdw blurRad="38100" dist="38100" dir="2700000" algn="tl">
                    <a:srgbClr val="000000">
                      <a:alpha val="43137"/>
                    </a:srgbClr>
                  </a:outerShdw>
                </a:effectLst>
              </a:rPr>
              <a:t>the Armed</a:t>
            </a:r>
            <a:r>
              <a:rPr sz="3600" spc="-90" dirty="0">
                <a:effectLst>
                  <a:outerShdw blurRad="38100" dist="38100" dir="2700000" algn="tl">
                    <a:srgbClr val="000000">
                      <a:alpha val="43137"/>
                    </a:srgbClr>
                  </a:outerShdw>
                </a:effectLst>
              </a:rPr>
              <a:t> </a:t>
            </a:r>
            <a:r>
              <a:rPr sz="3600" spc="-20" dirty="0">
                <a:effectLst>
                  <a:outerShdw blurRad="38100" dist="38100" dir="2700000" algn="tl">
                    <a:srgbClr val="000000">
                      <a:alpha val="43137"/>
                    </a:srgbClr>
                  </a:outerShdw>
                </a:effectLst>
              </a:rPr>
              <a:t>Forces</a:t>
            </a:r>
            <a:endParaRPr sz="3600" dirty="0">
              <a:effectLst>
                <a:outerShdw blurRad="38100" dist="38100" dir="2700000" algn="tl">
                  <a:srgbClr val="000000">
                    <a:alpha val="43137"/>
                  </a:srgbClr>
                </a:outerShdw>
              </a:effectLst>
            </a:endParaRPr>
          </a:p>
        </p:txBody>
      </p:sp>
      <p:sp>
        <p:nvSpPr>
          <p:cNvPr id="11" name="object 11"/>
          <p:cNvSpPr/>
          <p:nvPr/>
        </p:nvSpPr>
        <p:spPr>
          <a:xfrm>
            <a:off x="1290827" y="1289303"/>
            <a:ext cx="6595109" cy="4501896"/>
          </a:xfrm>
          <a:prstGeom prst="rect">
            <a:avLst/>
          </a:prstGeom>
          <a:blipFill>
            <a:blip r:embed="rId7" cstate="print"/>
            <a:stretch>
              <a:fillRect/>
            </a:stretch>
          </a:blipFill>
        </p:spPr>
        <p:txBody>
          <a:bodyPr wrap="square" lIns="0" tIns="0" rIns="0" bIns="0" rtlCol="0"/>
          <a:lstStyle/>
          <a:p>
            <a:endParaRPr/>
          </a:p>
        </p:txBody>
      </p:sp>
      <p:sp>
        <p:nvSpPr>
          <p:cNvPr id="12" name="object 12"/>
          <p:cNvSpPr/>
          <p:nvPr/>
        </p:nvSpPr>
        <p:spPr>
          <a:xfrm>
            <a:off x="1287780" y="1286255"/>
            <a:ext cx="6601459" cy="4508500"/>
          </a:xfrm>
          <a:custGeom>
            <a:avLst/>
            <a:gdLst/>
            <a:ahLst/>
            <a:cxnLst/>
            <a:rect l="l" t="t" r="r" b="b"/>
            <a:pathLst>
              <a:path w="6601459" h="4508500">
                <a:moveTo>
                  <a:pt x="0" y="4507992"/>
                </a:moveTo>
                <a:lnTo>
                  <a:pt x="6601206" y="4507992"/>
                </a:lnTo>
                <a:lnTo>
                  <a:pt x="6601206" y="0"/>
                </a:lnTo>
                <a:lnTo>
                  <a:pt x="0" y="0"/>
                </a:lnTo>
                <a:lnTo>
                  <a:pt x="0" y="4507992"/>
                </a:lnTo>
                <a:close/>
              </a:path>
            </a:pathLst>
          </a:custGeom>
          <a:ln w="6096">
            <a:solidFill>
              <a:srgbClr val="000000"/>
            </a:solidFill>
          </a:ln>
        </p:spPr>
        <p:txBody>
          <a:bodyPr wrap="square" lIns="0" tIns="0" rIns="0" bIns="0" rtlCol="0"/>
          <a:lstStyle/>
          <a:p>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0" y="228600"/>
            <a:ext cx="9144000" cy="566822"/>
          </a:xfrm>
          <a:prstGeom prst="rect">
            <a:avLst/>
          </a:prstGeom>
        </p:spPr>
        <p:txBody>
          <a:bodyPr vert="horz" wrap="square" lIns="0" tIns="12700" rIns="0" bIns="0" rtlCol="0">
            <a:spAutoFit/>
          </a:bodyPr>
          <a:lstStyle/>
          <a:p>
            <a:pPr marL="12700" algn="ctr">
              <a:lnSpc>
                <a:spcPct val="100000"/>
              </a:lnSpc>
              <a:spcBef>
                <a:spcPts val="100"/>
              </a:spcBef>
            </a:pPr>
            <a:r>
              <a:rPr sz="3600" spc="-5" dirty="0">
                <a:effectLst>
                  <a:outerShdw blurRad="38100" dist="38100" dir="2700000" algn="tl">
                    <a:srgbClr val="000000">
                      <a:alpha val="43137"/>
                    </a:srgbClr>
                  </a:outerShdw>
                </a:effectLst>
              </a:rPr>
              <a:t>The National </a:t>
            </a:r>
            <a:r>
              <a:rPr sz="3600" spc="-50" dirty="0">
                <a:effectLst>
                  <a:outerShdw blurRad="38100" dist="38100" dir="2700000" algn="tl">
                    <a:srgbClr val="000000">
                      <a:alpha val="43137"/>
                    </a:srgbClr>
                  </a:outerShdw>
                </a:effectLst>
              </a:rPr>
              <a:t>War</a:t>
            </a:r>
            <a:r>
              <a:rPr sz="3600" spc="-90" dirty="0">
                <a:effectLst>
                  <a:outerShdw blurRad="38100" dist="38100" dir="2700000" algn="tl">
                    <a:srgbClr val="000000">
                      <a:alpha val="43137"/>
                    </a:srgbClr>
                  </a:outerShdw>
                </a:effectLst>
              </a:rPr>
              <a:t> </a:t>
            </a:r>
            <a:r>
              <a:rPr sz="3600" spc="-10" dirty="0">
                <a:effectLst>
                  <a:outerShdw blurRad="38100" dist="38100" dir="2700000" algn="tl">
                    <a:srgbClr val="000000">
                      <a:alpha val="43137"/>
                    </a:srgbClr>
                  </a:outerShdw>
                </a:effectLst>
              </a:rPr>
              <a:t>College</a:t>
            </a:r>
            <a:endParaRPr sz="3600" dirty="0">
              <a:effectLst>
                <a:outerShdw blurRad="38100" dist="38100" dir="2700000" algn="tl">
                  <a:srgbClr val="000000">
                    <a:alpha val="43137"/>
                  </a:srgbClr>
                </a:outerShdw>
              </a:effectLst>
            </a:endParaRPr>
          </a:p>
        </p:txBody>
      </p:sp>
      <p:sp>
        <p:nvSpPr>
          <p:cNvPr id="5" name="object 5"/>
          <p:cNvSpPr/>
          <p:nvPr/>
        </p:nvSpPr>
        <p:spPr>
          <a:xfrm>
            <a:off x="1167383" y="1289303"/>
            <a:ext cx="6842759" cy="4932426"/>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148333" y="1270253"/>
            <a:ext cx="6880859" cy="4970780"/>
          </a:xfrm>
          <a:custGeom>
            <a:avLst/>
            <a:gdLst/>
            <a:ahLst/>
            <a:cxnLst/>
            <a:rect l="l" t="t" r="r" b="b"/>
            <a:pathLst>
              <a:path w="6880859" h="4970780">
                <a:moveTo>
                  <a:pt x="0" y="4970526"/>
                </a:moveTo>
                <a:lnTo>
                  <a:pt x="6880859" y="4970526"/>
                </a:lnTo>
                <a:lnTo>
                  <a:pt x="6880859" y="0"/>
                </a:lnTo>
                <a:lnTo>
                  <a:pt x="0" y="0"/>
                </a:lnTo>
                <a:lnTo>
                  <a:pt x="0" y="4970526"/>
                </a:lnTo>
                <a:close/>
              </a:path>
            </a:pathLst>
          </a:custGeom>
          <a:ln w="38100">
            <a:solidFill>
              <a:srgbClr val="990000"/>
            </a:solidFill>
          </a:ln>
        </p:spPr>
        <p:txBody>
          <a:bodyPr wrap="square" lIns="0" tIns="0" rIns="0" bIns="0" rtlCol="0"/>
          <a:lstStyle/>
          <a:p>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0" y="228600"/>
            <a:ext cx="9144000" cy="566822"/>
          </a:xfrm>
          <a:prstGeom prst="rect">
            <a:avLst/>
          </a:prstGeom>
        </p:spPr>
        <p:txBody>
          <a:bodyPr vert="horz" wrap="square" lIns="0" tIns="12700" rIns="0" bIns="0" rtlCol="0">
            <a:spAutoFit/>
          </a:bodyPr>
          <a:lstStyle/>
          <a:p>
            <a:pPr marL="12700" algn="ctr">
              <a:lnSpc>
                <a:spcPct val="100000"/>
              </a:lnSpc>
              <a:spcBef>
                <a:spcPts val="100"/>
              </a:spcBef>
            </a:pPr>
            <a:r>
              <a:rPr sz="3600" spc="-5" dirty="0">
                <a:effectLst>
                  <a:outerShdw blurRad="38100" dist="38100" dir="2700000" algn="tl">
                    <a:srgbClr val="000000">
                      <a:alpha val="43137"/>
                    </a:srgbClr>
                  </a:outerShdw>
                </a:effectLst>
              </a:rPr>
              <a:t>Armed </a:t>
            </a:r>
            <a:r>
              <a:rPr sz="3600" spc="-20" dirty="0">
                <a:effectLst>
                  <a:outerShdw blurRad="38100" dist="38100" dir="2700000" algn="tl">
                    <a:srgbClr val="000000">
                      <a:alpha val="43137"/>
                    </a:srgbClr>
                  </a:outerShdw>
                </a:effectLst>
              </a:rPr>
              <a:t>Forces Staff</a:t>
            </a:r>
            <a:r>
              <a:rPr sz="3600" spc="-40" dirty="0">
                <a:effectLst>
                  <a:outerShdw blurRad="38100" dist="38100" dir="2700000" algn="tl">
                    <a:srgbClr val="000000">
                      <a:alpha val="43137"/>
                    </a:srgbClr>
                  </a:outerShdw>
                </a:effectLst>
              </a:rPr>
              <a:t> </a:t>
            </a:r>
            <a:r>
              <a:rPr sz="3600" spc="-10" dirty="0">
                <a:effectLst>
                  <a:outerShdw blurRad="38100" dist="38100" dir="2700000" algn="tl">
                    <a:srgbClr val="000000">
                      <a:alpha val="43137"/>
                    </a:srgbClr>
                  </a:outerShdw>
                </a:effectLst>
              </a:rPr>
              <a:t>College</a:t>
            </a:r>
          </a:p>
        </p:txBody>
      </p:sp>
      <p:sp>
        <p:nvSpPr>
          <p:cNvPr id="4" name="object 4"/>
          <p:cNvSpPr/>
          <p:nvPr/>
        </p:nvSpPr>
        <p:spPr>
          <a:xfrm>
            <a:off x="1405128" y="1505528"/>
            <a:ext cx="6333744" cy="4705626"/>
          </a:xfrm>
          <a:prstGeom prst="rect">
            <a:avLst/>
          </a:prstGeom>
          <a:blipFill>
            <a:blip r:embed="rId3" cstate="print"/>
            <a:stretch>
              <a:fillRect t="-7686"/>
            </a:stretch>
          </a:blipFill>
        </p:spPr>
        <p:txBody>
          <a:bodyPr wrap="square" lIns="0" tIns="0" rIns="0" bIns="0" rtlCol="0"/>
          <a:lstStyle/>
          <a:p>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0" y="228600"/>
            <a:ext cx="9144000" cy="566822"/>
          </a:xfrm>
          <a:prstGeom prst="rect">
            <a:avLst/>
          </a:prstGeom>
        </p:spPr>
        <p:txBody>
          <a:bodyPr vert="horz" wrap="square" lIns="0" tIns="12700" rIns="0" bIns="0" rtlCol="0">
            <a:spAutoFit/>
          </a:bodyPr>
          <a:lstStyle/>
          <a:p>
            <a:pPr marL="12700" algn="ctr">
              <a:lnSpc>
                <a:spcPct val="100000"/>
              </a:lnSpc>
              <a:spcBef>
                <a:spcPts val="100"/>
              </a:spcBef>
            </a:pPr>
            <a:r>
              <a:rPr sz="3600" spc="-10" dirty="0">
                <a:effectLst>
                  <a:outerShdw blurRad="38100" dist="38100" dir="2700000" algn="tl">
                    <a:srgbClr val="000000">
                      <a:alpha val="43137"/>
                    </a:srgbClr>
                  </a:outerShdw>
                </a:effectLst>
              </a:rPr>
              <a:t>Joint </a:t>
            </a:r>
            <a:r>
              <a:rPr sz="3600" spc="-20" dirty="0">
                <a:effectLst>
                  <a:outerShdw blurRad="38100" dist="38100" dir="2700000" algn="tl">
                    <a:srgbClr val="000000">
                      <a:alpha val="43137"/>
                    </a:srgbClr>
                  </a:outerShdw>
                </a:effectLst>
              </a:rPr>
              <a:t>Forces </a:t>
            </a:r>
            <a:r>
              <a:rPr sz="3600" spc="-25" dirty="0">
                <a:effectLst>
                  <a:outerShdw blurRad="38100" dist="38100" dir="2700000" algn="tl">
                    <a:srgbClr val="000000">
                      <a:alpha val="43137"/>
                    </a:srgbClr>
                  </a:outerShdw>
                </a:effectLst>
              </a:rPr>
              <a:t>Staff</a:t>
            </a:r>
            <a:r>
              <a:rPr sz="3600" spc="-60" dirty="0">
                <a:effectLst>
                  <a:outerShdw blurRad="38100" dist="38100" dir="2700000" algn="tl">
                    <a:srgbClr val="000000">
                      <a:alpha val="43137"/>
                    </a:srgbClr>
                  </a:outerShdw>
                </a:effectLst>
              </a:rPr>
              <a:t> </a:t>
            </a:r>
            <a:r>
              <a:rPr sz="3600" spc="-10" dirty="0">
                <a:effectLst>
                  <a:outerShdw blurRad="38100" dist="38100" dir="2700000" algn="tl">
                    <a:srgbClr val="000000">
                      <a:alpha val="43137"/>
                    </a:srgbClr>
                  </a:outerShdw>
                </a:effectLst>
              </a:rPr>
              <a:t>College</a:t>
            </a:r>
            <a:endParaRPr sz="3600" dirty="0">
              <a:effectLst>
                <a:outerShdw blurRad="38100" dist="38100" dir="2700000" algn="tl">
                  <a:srgbClr val="000000">
                    <a:alpha val="43137"/>
                  </a:srgbClr>
                </a:outerShdw>
              </a:effectLst>
            </a:endParaRPr>
          </a:p>
        </p:txBody>
      </p:sp>
      <p:sp>
        <p:nvSpPr>
          <p:cNvPr id="5" name="object 5"/>
          <p:cNvSpPr/>
          <p:nvPr/>
        </p:nvSpPr>
        <p:spPr>
          <a:xfrm>
            <a:off x="1465325" y="1489710"/>
            <a:ext cx="6246876" cy="4530852"/>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462277" y="1486661"/>
            <a:ext cx="6253480" cy="4537075"/>
          </a:xfrm>
          <a:custGeom>
            <a:avLst/>
            <a:gdLst/>
            <a:ahLst/>
            <a:cxnLst/>
            <a:rect l="l" t="t" r="r" b="b"/>
            <a:pathLst>
              <a:path w="6253480" h="4537075">
                <a:moveTo>
                  <a:pt x="0" y="4536948"/>
                </a:moveTo>
                <a:lnTo>
                  <a:pt x="6252972" y="4536948"/>
                </a:lnTo>
                <a:lnTo>
                  <a:pt x="6252972" y="0"/>
                </a:lnTo>
                <a:lnTo>
                  <a:pt x="0" y="0"/>
                </a:lnTo>
                <a:lnTo>
                  <a:pt x="0" y="4536948"/>
                </a:lnTo>
                <a:close/>
              </a:path>
            </a:pathLst>
          </a:custGeom>
          <a:ln w="6096">
            <a:solidFill>
              <a:srgbClr val="000000"/>
            </a:solidFill>
          </a:ln>
        </p:spPr>
        <p:txBody>
          <a:bodyPr wrap="square" lIns="0" tIns="0" rIns="0" bIns="0" rtlCol="0"/>
          <a:lstStyle/>
          <a:p>
            <a:endParaRPr/>
          </a:p>
        </p:txBody>
      </p:sp>
    </p:spTree>
  </p:cSld>
  <p:clrMapOvr>
    <a:masterClrMapping/>
  </p:clrMapOvr>
</p:sld>
</file>

<file path=ppt/theme/_rels/themeOverride1.xml.rels><?xml version="1.0" encoding="UTF-8" standalone="yes"?>
<Relationships xmlns="http://schemas.openxmlformats.org/package/2006/relationships"><Relationship Id="rId1" Type="http://schemas.openxmlformats.org/officeDocument/2006/relationships/image" Target="../media/image19.jpeg"/></Relationships>
</file>

<file path=ppt/theme/_rels/themeOverride2.xml.rels><?xml version="1.0" encoding="UTF-8" standalone="yes"?>
<Relationships xmlns="http://schemas.openxmlformats.org/package/2006/relationships"><Relationship Id="rId1" Type="http://schemas.openxmlformats.org/officeDocument/2006/relationships/image" Target="../media/image19.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4471C4"/>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Expo">
    <a:dk1>
      <a:sysClr val="windowText" lastClr="000000"/>
    </a:dk1>
    <a:lt1>
      <a:sysClr val="window" lastClr="FFFFFF"/>
    </a:lt1>
    <a:dk2>
      <a:srgbClr val="263B86"/>
    </a:dk2>
    <a:lt2>
      <a:srgbClr val="76B6F2"/>
    </a:lt2>
    <a:accent1>
      <a:srgbClr val="FBC01E"/>
    </a:accent1>
    <a:accent2>
      <a:srgbClr val="EFE1A2"/>
    </a:accent2>
    <a:accent3>
      <a:srgbClr val="FA8716"/>
    </a:accent3>
    <a:accent4>
      <a:srgbClr val="BE0204"/>
    </a:accent4>
    <a:accent5>
      <a:srgbClr val="640F10"/>
    </a:accent5>
    <a:accent6>
      <a:srgbClr val="7E13E3"/>
    </a:accent6>
    <a:hlink>
      <a:srgbClr val="D2D200"/>
    </a:hlink>
    <a:folHlink>
      <a:srgbClr val="D0B9F8"/>
    </a:folHlink>
  </a:clrScheme>
  <a:fontScheme name="Expo">
    <a:majorFont>
      <a:latin typeface="Calibri"/>
      <a:ea typeface=""/>
      <a:cs typeface=""/>
      <a:font script="Jpan" typeface="ＭＳ ゴシック"/>
      <a:font script="Hans" typeface="宋体"/>
      <a:font script="Hant" typeface="新細明體"/>
    </a:majorFont>
    <a:minorFont>
      <a:latin typeface="Calibri"/>
      <a:ea typeface=""/>
      <a:cs typeface=""/>
      <a:font script="Jpan" typeface="ＭＳ ゴシック"/>
      <a:font script="Hans" typeface="宋体"/>
      <a:font script="Hant" typeface="新細明體"/>
    </a:minorFont>
  </a:fontScheme>
  <a:fmtScheme name="Expo">
    <a:fillStyleLst>
      <a:solidFill>
        <a:schemeClr val="phClr"/>
      </a:solidFill>
      <a:gradFill rotWithShape="1">
        <a:gsLst>
          <a:gs pos="0">
            <a:schemeClr val="phClr">
              <a:tint val="100000"/>
              <a:satMod val="130000"/>
            </a:schemeClr>
          </a:gs>
          <a:gs pos="100000">
            <a:schemeClr val="phClr">
              <a:tint val="50000"/>
              <a:satMod val="150000"/>
            </a:schemeClr>
          </a:gs>
        </a:gsLst>
        <a:lin ang="16200000" scaled="1"/>
      </a:gradFill>
      <a:gradFill rotWithShape="1">
        <a:gsLst>
          <a:gs pos="0">
            <a:schemeClr val="phClr">
              <a:shade val="93000"/>
              <a:satMod val="130000"/>
            </a:schemeClr>
          </a:gs>
          <a:gs pos="60000">
            <a:schemeClr val="phClr">
              <a:tint val="80000"/>
              <a:shade val="93000"/>
              <a:satMod val="130000"/>
            </a:schemeClr>
          </a:gs>
          <a:gs pos="100000">
            <a:schemeClr val="phClr">
              <a:tint val="50000"/>
              <a:shade val="94000"/>
              <a:alpha val="100000"/>
              <a:satMod val="135000"/>
            </a:schemeClr>
          </a:gs>
        </a:gsLst>
        <a:lin ang="16200000" scaled="0"/>
      </a:gra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34925" cap="flat" cmpd="sng" algn="ctr">
        <a:gradFill>
          <a:gsLst>
            <a:gs pos="0">
              <a:schemeClr val="accent1">
                <a:lumMod val="40000"/>
                <a:lumOff val="60000"/>
              </a:schemeClr>
            </a:gs>
            <a:gs pos="50000">
              <a:schemeClr val="accent1"/>
            </a:gs>
            <a:gs pos="100000">
              <a:schemeClr val="accent1">
                <a:lumMod val="50000"/>
              </a:schemeClr>
            </a:gs>
          </a:gsLst>
          <a:lin ang="18600000" scaled="0"/>
        </a:gradFill>
        <a:prstDash val="solid"/>
      </a:ln>
    </a:lnStyleLst>
    <a:effectStyleLst>
      <a:effectStyle>
        <a:effectLst/>
      </a:effectStyle>
      <a:effectStyle>
        <a:effectLst>
          <a:innerShdw blurRad="50800" dist="25400" dir="13500000">
            <a:srgbClr val="C0C0C0">
              <a:alpha val="75000"/>
            </a:srgbClr>
          </a:innerShdw>
          <a:outerShdw blurRad="63500" dist="38100" dir="5400000" sx="105000" sy="105000" algn="br" rotWithShape="0">
            <a:srgbClr val="000000">
              <a:alpha val="30000"/>
            </a:srgbClr>
          </a:outerShdw>
        </a:effectLst>
      </a:effectStyle>
      <a:effectStyle>
        <a:effectLst>
          <a:innerShdw blurRad="50800" dist="25400" dir="16200000">
            <a:srgbClr val="C0C0C0">
              <a:alpha val="75000"/>
            </a:srgbClr>
          </a:innerShdw>
          <a:reflection blurRad="63500" stA="40000" endPos="50000" dist="12700" dir="54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a:blip xmlns:r="http://schemas.openxmlformats.org/officeDocument/2006/relationships" r:embed="rId1"/>
        <a:stretch/>
      </a:blipFill>
    </a:bgFillStyleLst>
  </a:fmtScheme>
</a:themeOverride>
</file>

<file path=ppt/theme/themeOverride2.xml><?xml version="1.0" encoding="utf-8"?>
<a:themeOverride xmlns:a="http://schemas.openxmlformats.org/drawingml/2006/main">
  <a:clrScheme name="Expo">
    <a:dk1>
      <a:sysClr val="windowText" lastClr="000000"/>
    </a:dk1>
    <a:lt1>
      <a:sysClr val="window" lastClr="FFFFFF"/>
    </a:lt1>
    <a:dk2>
      <a:srgbClr val="263B86"/>
    </a:dk2>
    <a:lt2>
      <a:srgbClr val="76B6F2"/>
    </a:lt2>
    <a:accent1>
      <a:srgbClr val="FBC01E"/>
    </a:accent1>
    <a:accent2>
      <a:srgbClr val="EFE1A2"/>
    </a:accent2>
    <a:accent3>
      <a:srgbClr val="FA8716"/>
    </a:accent3>
    <a:accent4>
      <a:srgbClr val="BE0204"/>
    </a:accent4>
    <a:accent5>
      <a:srgbClr val="640F10"/>
    </a:accent5>
    <a:accent6>
      <a:srgbClr val="7E13E3"/>
    </a:accent6>
    <a:hlink>
      <a:srgbClr val="D2D200"/>
    </a:hlink>
    <a:folHlink>
      <a:srgbClr val="D0B9F8"/>
    </a:folHlink>
  </a:clrScheme>
  <a:fontScheme name="Expo">
    <a:majorFont>
      <a:latin typeface="Calibri"/>
      <a:ea typeface=""/>
      <a:cs typeface=""/>
      <a:font script="Jpan" typeface="ＭＳ ゴシック"/>
      <a:font script="Hans" typeface="宋体"/>
      <a:font script="Hant" typeface="新細明體"/>
    </a:majorFont>
    <a:minorFont>
      <a:latin typeface="Calibri"/>
      <a:ea typeface=""/>
      <a:cs typeface=""/>
      <a:font script="Jpan" typeface="ＭＳ ゴシック"/>
      <a:font script="Hans" typeface="宋体"/>
      <a:font script="Hant" typeface="新細明體"/>
    </a:minorFont>
  </a:fontScheme>
  <a:fmtScheme name="Expo">
    <a:fillStyleLst>
      <a:solidFill>
        <a:schemeClr val="phClr"/>
      </a:solidFill>
      <a:gradFill rotWithShape="1">
        <a:gsLst>
          <a:gs pos="0">
            <a:schemeClr val="phClr">
              <a:tint val="100000"/>
              <a:satMod val="130000"/>
            </a:schemeClr>
          </a:gs>
          <a:gs pos="100000">
            <a:schemeClr val="phClr">
              <a:tint val="50000"/>
              <a:satMod val="150000"/>
            </a:schemeClr>
          </a:gs>
        </a:gsLst>
        <a:lin ang="16200000" scaled="1"/>
      </a:gradFill>
      <a:gradFill rotWithShape="1">
        <a:gsLst>
          <a:gs pos="0">
            <a:schemeClr val="phClr">
              <a:shade val="93000"/>
              <a:satMod val="130000"/>
            </a:schemeClr>
          </a:gs>
          <a:gs pos="60000">
            <a:schemeClr val="phClr">
              <a:tint val="80000"/>
              <a:shade val="93000"/>
              <a:satMod val="130000"/>
            </a:schemeClr>
          </a:gs>
          <a:gs pos="100000">
            <a:schemeClr val="phClr">
              <a:tint val="50000"/>
              <a:shade val="94000"/>
              <a:alpha val="100000"/>
              <a:satMod val="135000"/>
            </a:schemeClr>
          </a:gs>
        </a:gsLst>
        <a:lin ang="16200000" scaled="0"/>
      </a:gra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34925" cap="flat" cmpd="sng" algn="ctr">
        <a:gradFill>
          <a:gsLst>
            <a:gs pos="0">
              <a:schemeClr val="accent1">
                <a:lumMod val="40000"/>
                <a:lumOff val="60000"/>
              </a:schemeClr>
            </a:gs>
            <a:gs pos="50000">
              <a:schemeClr val="accent1"/>
            </a:gs>
            <a:gs pos="100000">
              <a:schemeClr val="accent1">
                <a:lumMod val="50000"/>
              </a:schemeClr>
            </a:gs>
          </a:gsLst>
          <a:lin ang="18600000" scaled="0"/>
        </a:gradFill>
        <a:prstDash val="solid"/>
      </a:ln>
    </a:lnStyleLst>
    <a:effectStyleLst>
      <a:effectStyle>
        <a:effectLst/>
      </a:effectStyle>
      <a:effectStyle>
        <a:effectLst>
          <a:innerShdw blurRad="50800" dist="25400" dir="13500000">
            <a:srgbClr val="C0C0C0">
              <a:alpha val="75000"/>
            </a:srgbClr>
          </a:innerShdw>
          <a:outerShdw blurRad="63500" dist="38100" dir="5400000" sx="105000" sy="105000" algn="br" rotWithShape="0">
            <a:srgbClr val="000000">
              <a:alpha val="30000"/>
            </a:srgbClr>
          </a:outerShdw>
        </a:effectLst>
      </a:effectStyle>
      <a:effectStyle>
        <a:effectLst>
          <a:innerShdw blurRad="50800" dist="25400" dir="16200000">
            <a:srgbClr val="C0C0C0">
              <a:alpha val="75000"/>
            </a:srgbClr>
          </a:innerShdw>
          <a:reflection blurRad="63500" stA="40000" endPos="50000" dist="12700" dir="54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a:blip xmlns:r="http://schemas.openxmlformats.org/officeDocument/2006/relationships" r:embed="rId1"/>
        <a:stretch/>
      </a:blip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D91D447B0CFAB448ED374348A273D12" ma:contentTypeVersion="2" ma:contentTypeDescription="Create a new document." ma:contentTypeScope="" ma:versionID="67352b9a276cea2a06acde6d39353ac4">
  <xsd:schema xmlns:xsd="http://www.w3.org/2001/XMLSchema" xmlns:xs="http://www.w3.org/2001/XMLSchema" xmlns:p="http://schemas.microsoft.com/office/2006/metadata/properties" xmlns:ns2="69349114-321a-4cea-8365-0c011795658f" targetNamespace="http://schemas.microsoft.com/office/2006/metadata/properties" ma:root="true" ma:fieldsID="054cbd489ab649c7435dad6aa669aea0" ns2:_="">
    <xsd:import namespace="69349114-321a-4cea-8365-0c011795658f"/>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349114-321a-4cea-8365-0c011795658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DC434F4-6582-4B1F-A185-4A1BEC118D4B}">
  <ds:schemaRefs>
    <ds:schemaRef ds:uri="http://schemas.microsoft.com/sharepoint/v3/contenttype/forms"/>
  </ds:schemaRefs>
</ds:datastoreItem>
</file>

<file path=customXml/itemProps2.xml><?xml version="1.0" encoding="utf-8"?>
<ds:datastoreItem xmlns:ds="http://schemas.openxmlformats.org/officeDocument/2006/customXml" ds:itemID="{28A383C7-E733-482F-99B0-3EC59F311222}">
  <ds:schemaRefs>
    <ds:schemaRef ds:uri="http://purl.org/dc/dcmitype/"/>
    <ds:schemaRef ds:uri="http://purl.org/dc/elements/1.1/"/>
    <ds:schemaRef ds:uri="e91541ed-a9db-44ca-90b0-5e0dc09510b6"/>
    <ds:schemaRef ds:uri="http://schemas.openxmlformats.org/package/2006/metadata/core-properties"/>
    <ds:schemaRef ds:uri="http://www.w3.org/XML/1998/namespace"/>
    <ds:schemaRef ds:uri="http://schemas.microsoft.com/office/2006/metadata/properties"/>
    <ds:schemaRef ds:uri="http://schemas.microsoft.com/office/2006/documentManagement/types"/>
    <ds:schemaRef ds:uri="http://schemas.microsoft.com/office/infopath/2007/PartnerControls"/>
    <ds:schemaRef ds:uri="8bc19acf-3ce7-44a5-9274-4795abe8497c"/>
    <ds:schemaRef ds:uri="http://purl.org/dc/terms/"/>
  </ds:schemaRefs>
</ds:datastoreItem>
</file>

<file path=customXml/itemProps3.xml><?xml version="1.0" encoding="utf-8"?>
<ds:datastoreItem xmlns:ds="http://schemas.openxmlformats.org/officeDocument/2006/customXml" ds:itemID="{6E36AF73-C07C-4658-B911-CBBCB1C1783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9349114-321a-4cea-8365-0c011795658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174</TotalTime>
  <Words>4264</Words>
  <Application>Microsoft Office PowerPoint</Application>
  <PresentationFormat>On-screen Show (4:3)</PresentationFormat>
  <Paragraphs>481</Paragraphs>
  <Slides>31</Slides>
  <Notes>31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Welcome to National Defense University</vt:lpstr>
      <vt:lpstr>Overview</vt:lpstr>
      <vt:lpstr>Washington’s Vision</vt:lpstr>
      <vt:lpstr>1797 Proposed NDU</vt:lpstr>
      <vt:lpstr>Joint Education</vt:lpstr>
      <vt:lpstr>Industrial College of the Armed Forces</vt:lpstr>
      <vt:lpstr>The National War College</vt:lpstr>
      <vt:lpstr>Armed Forces Staff College</vt:lpstr>
      <vt:lpstr>Joint Forces Staff College</vt:lpstr>
      <vt:lpstr>Clement’s Report</vt:lpstr>
      <vt:lpstr>Original NDU Mission and Vision 1976</vt:lpstr>
      <vt:lpstr>Current NDU Mission and Vision</vt:lpstr>
      <vt:lpstr>NDU JPME Student Demographics</vt:lpstr>
      <vt:lpstr>NDU JPME Student Demographics</vt:lpstr>
      <vt:lpstr>International Students AY 2022-23</vt:lpstr>
      <vt:lpstr>U.S. Military  Education and  Institutions</vt:lpstr>
      <vt:lpstr>PowerPoint Presentation</vt:lpstr>
      <vt:lpstr>2021-2022 Curriculum</vt:lpstr>
      <vt:lpstr>NDU Educational Methodology</vt:lpstr>
      <vt:lpstr>Grades, Assessment, and Evaluation</vt:lpstr>
      <vt:lpstr>Important Academic Policies</vt:lpstr>
      <vt:lpstr>Academic Freedom</vt:lpstr>
      <vt:lpstr>Non-Attribution</vt:lpstr>
      <vt:lpstr>PowerPoint Presentation</vt:lpstr>
      <vt:lpstr>Code of Conduct</vt:lpstr>
      <vt:lpstr>Equal Employment Opportunity Policy</vt:lpstr>
      <vt:lpstr>Core Values and Guiding Principles</vt:lpstr>
      <vt:lpstr>The Road to Graduation</vt:lpstr>
      <vt:lpstr>The Road to Graduation</vt:lpstr>
      <vt:lpstr>PowerPoint Presentation</vt:lpstr>
      <vt:lpstr>Questions &amp; Final Thoughts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National Defense University</dc:title>
  <dc:creator>Cole, Juanita G CIV US NDU</dc:creator>
  <cp:lastModifiedBy>Greenwald, Bryon E CIV US AA</cp:lastModifiedBy>
  <cp:revision>132</cp:revision>
  <dcterms:created xsi:type="dcterms:W3CDTF">2020-07-22T16:52:35Z</dcterms:created>
  <dcterms:modified xsi:type="dcterms:W3CDTF">2022-08-01T20:09:52Z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2019-08-07T00:00:00Z</vt:filetime>
  </property>
  <property fmtid="{D5CDD505-2E9C-101B-9397-08002B2CF9AE}" pid="3" name="LastSaved">
    <vt:filetime>2020-07-22T00:00:00Z</vt:filetime>
  </property>
  <property fmtid="{D5CDD505-2E9C-101B-9397-08002B2CF9AE}" pid="4" name="ContentTypeId">
    <vt:lpwstr>0x0101001D91D447B0CFAB448ED374348A273D12</vt:lpwstr>
  </property>
  <property fmtid="{D5CDD505-2E9C-101B-9397-08002B2CF9AE}" pid="5" name="Order">
    <vt:r8>5100</vt:r8>
  </property>
  <property fmtid="{D5CDD505-2E9C-101B-9397-08002B2CF9AE}" pid="6" name="xd_Signature">
    <vt:bool>false</vt:bool>
  </property>
  <property fmtid="{D5CDD505-2E9C-101B-9397-08002B2CF9AE}" pid="7" name="xd_ProgID">
    <vt:lpwstr/>
  </property>
  <property fmtid="{D5CDD505-2E9C-101B-9397-08002B2CF9AE}" pid="8" name="TriggerFlowInfo">
    <vt:lpwstr/>
  </property>
  <property fmtid="{D5CDD505-2E9C-101B-9397-08002B2CF9AE}" pid="9" name="_SourceUrl">
    <vt:lpwstr/>
  </property>
  <property fmtid="{D5CDD505-2E9C-101B-9397-08002B2CF9AE}" pid="10" name="_SharedFileIndex">
    <vt:lpwstr/>
  </property>
  <property fmtid="{D5CDD505-2E9C-101B-9397-08002B2CF9AE}" pid="11" name="ComplianceAssetId">
    <vt:lpwstr/>
  </property>
  <property fmtid="{D5CDD505-2E9C-101B-9397-08002B2CF9AE}" pid="12" name="TemplateUrl">
    <vt:lpwstr/>
  </property>
  <property fmtid="{D5CDD505-2E9C-101B-9397-08002B2CF9AE}" pid="13" name="_ExtendedDescription">
    <vt:lpwstr/>
  </property>
</Properties>
</file>